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7.JPG" ContentType="image/png"/>
  <Override PartName="/ppt/media/image18.JPG" ContentType="image/png"/>
  <Override PartName="/ppt/media/image19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421" r:id="rId5"/>
    <p:sldId id="394" r:id="rId6"/>
    <p:sldId id="392" r:id="rId7"/>
    <p:sldId id="422" r:id="rId8"/>
    <p:sldId id="423" r:id="rId9"/>
    <p:sldId id="424" r:id="rId10"/>
    <p:sldId id="396" r:id="rId11"/>
    <p:sldId id="400" r:id="rId12"/>
    <p:sldId id="425" r:id="rId13"/>
    <p:sldId id="426" r:id="rId14"/>
    <p:sldId id="427" r:id="rId15"/>
    <p:sldId id="428" r:id="rId16"/>
    <p:sldId id="429" r:id="rId17"/>
    <p:sldId id="409" r:id="rId18"/>
    <p:sldId id="410" r:id="rId19"/>
    <p:sldId id="431" r:id="rId20"/>
    <p:sldId id="430" r:id="rId21"/>
    <p:sldId id="401" r:id="rId22"/>
    <p:sldId id="413" r:id="rId23"/>
    <p:sldId id="412" r:id="rId24"/>
    <p:sldId id="402" r:id="rId25"/>
    <p:sldId id="397" r:id="rId26"/>
    <p:sldId id="364" r:id="rId27"/>
    <p:sldId id="353" r:id="rId28"/>
    <p:sldId id="354" r:id="rId29"/>
    <p:sldId id="403" r:id="rId30"/>
    <p:sldId id="418" r:id="rId31"/>
    <p:sldId id="416" r:id="rId32"/>
    <p:sldId id="420" r:id="rId33"/>
    <p:sldId id="417" r:id="rId34"/>
    <p:sldId id="419" r:id="rId35"/>
    <p:sldId id="414" r:id="rId36"/>
    <p:sldId id="41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7276" userDrawn="1">
          <p15:clr>
            <a:srgbClr val="A4A3A4"/>
          </p15:clr>
        </p15:guide>
        <p15:guide id="3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57A"/>
    <a:srgbClr val="48484A"/>
    <a:srgbClr val="262626"/>
    <a:srgbClr val="DCDDDE"/>
    <a:srgbClr val="B1B3B6"/>
    <a:srgbClr val="77787B"/>
    <a:srgbClr val="BA1222"/>
    <a:srgbClr val="524D85"/>
    <a:srgbClr val="FFC20E"/>
    <a:srgbClr val="63A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5" autoAdjust="0"/>
    <p:restoredTop sz="95084" autoAdjust="0"/>
  </p:normalViewPr>
  <p:slideViewPr>
    <p:cSldViewPr snapToGrid="0" snapToObjects="1">
      <p:cViewPr varScale="1">
        <p:scale>
          <a:sx n="60" d="100"/>
          <a:sy n="60" d="100"/>
        </p:scale>
        <p:origin x="78" y="1140"/>
      </p:cViewPr>
      <p:guideLst>
        <p:guide orient="horz" pos="4248"/>
        <p:guide pos="7276"/>
        <p:guide pos="4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charts!$D$45</c:f>
              <c:strCache>
                <c:ptCount val="1"/>
                <c:pt idx="0">
                  <c:v>5 AM to 9 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charts!$E$44:$K$44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charts!$E$45:$K$45</c:f>
              <c:numCache>
                <c:formatCode>0.00%</c:formatCode>
                <c:ptCount val="7"/>
                <c:pt idx="0">
                  <c:v>4.7076313181367898E-3</c:v>
                </c:pt>
                <c:pt idx="1">
                  <c:v>3.7000493339911281E-3</c:v>
                </c:pt>
                <c:pt idx="2">
                  <c:v>2.4471635150166817E-3</c:v>
                </c:pt>
                <c:pt idx="3">
                  <c:v>4.5558086560364471E-3</c:v>
                </c:pt>
                <c:pt idx="4">
                  <c:v>3.9302382706951789E-3</c:v>
                </c:pt>
                <c:pt idx="5">
                  <c:v>3.5211267605633869E-3</c:v>
                </c:pt>
                <c:pt idx="6">
                  <c:v>4.0214477211796317E-3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DF-481A-A99D-322A01175ECF}"/>
            </c:ext>
          </c:extLst>
        </c:ser>
        <c:ser>
          <c:idx val="1"/>
          <c:order val="1"/>
          <c:tx>
            <c:strRef>
              <c:f>charts!$D$46</c:f>
              <c:strCache>
                <c:ptCount val="1"/>
                <c:pt idx="0">
                  <c:v>9 AM to 3 PM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charts!$E$44:$K$44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charts!$E$46:$K$46</c:f>
              <c:numCache>
                <c:formatCode>0.00%</c:formatCode>
                <c:ptCount val="7"/>
                <c:pt idx="0">
                  <c:v>4.9931344401448084E-3</c:v>
                </c:pt>
                <c:pt idx="1">
                  <c:v>2.984361943416516E-3</c:v>
                </c:pt>
                <c:pt idx="2">
                  <c:v>3.3364012885411876E-3</c:v>
                </c:pt>
                <c:pt idx="3">
                  <c:v>4.8434332056769731E-3</c:v>
                </c:pt>
                <c:pt idx="4">
                  <c:v>5.8949624866023332E-3</c:v>
                </c:pt>
                <c:pt idx="5">
                  <c:v>2.9476787030213803E-3</c:v>
                </c:pt>
                <c:pt idx="6">
                  <c:v>2.961396086726624E-3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DF-481A-A99D-322A01175ECF}"/>
            </c:ext>
          </c:extLst>
        </c:ser>
        <c:ser>
          <c:idx val="2"/>
          <c:order val="2"/>
          <c:tx>
            <c:strRef>
              <c:f>charts!$D$47</c:f>
              <c:strCache>
                <c:ptCount val="1"/>
                <c:pt idx="0">
                  <c:v>3 PM to 7 PM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charts!$E$44:$K$44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charts!$E$47:$K$47</c:f>
              <c:numCache>
                <c:formatCode>0.00%</c:formatCode>
                <c:ptCount val="7"/>
                <c:pt idx="0">
                  <c:v>3.5398230088495644E-3</c:v>
                </c:pt>
                <c:pt idx="1">
                  <c:v>4.3564356435643603E-3</c:v>
                </c:pt>
                <c:pt idx="2">
                  <c:v>4.2367090337569902E-3</c:v>
                </c:pt>
                <c:pt idx="3">
                  <c:v>4.1322314049586752E-3</c:v>
                </c:pt>
                <c:pt idx="4">
                  <c:v>5.4673956527537121E-3</c:v>
                </c:pt>
                <c:pt idx="5">
                  <c:v>7.0716811314689735E-3</c:v>
                </c:pt>
                <c:pt idx="6">
                  <c:v>3.0075187969924909E-3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DF-481A-A99D-322A01175ECF}"/>
            </c:ext>
          </c:extLst>
        </c:ser>
        <c:ser>
          <c:idx val="3"/>
          <c:order val="3"/>
          <c:tx>
            <c:strRef>
              <c:f>charts!$D$48</c:f>
              <c:strCache>
                <c:ptCount val="1"/>
                <c:pt idx="0">
                  <c:v>7 PM to 5 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charts!$E$44:$K$44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charts!$E$48:$K$48</c:f>
              <c:numCache>
                <c:formatCode>0.00%</c:formatCode>
                <c:ptCount val="7"/>
                <c:pt idx="0">
                  <c:v>1.0346199761241525E-2</c:v>
                </c:pt>
                <c:pt idx="1">
                  <c:v>1.0711817553559046E-2</c:v>
                </c:pt>
                <c:pt idx="2">
                  <c:v>7.3201782304264862E-3</c:v>
                </c:pt>
                <c:pt idx="3">
                  <c:v>1.4161849710982615E-2</c:v>
                </c:pt>
                <c:pt idx="4">
                  <c:v>2.0998023715415124E-2</c:v>
                </c:pt>
                <c:pt idx="5">
                  <c:v>3.3241758241758283E-2</c:v>
                </c:pt>
                <c:pt idx="6">
                  <c:v>9.786476868327414E-3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DF-481A-A99D-322A01175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2992144"/>
        <c:axId val="1532747312"/>
      </c:barChart>
      <c:catAx>
        <c:axId val="153299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747312"/>
        <c:crosses val="autoZero"/>
        <c:auto val="1"/>
        <c:lblAlgn val="ctr"/>
        <c:lblOffset val="100"/>
        <c:noMultiLvlLbl val="0"/>
      </c:catAx>
      <c:valAx>
        <c:axId val="1532747312"/>
        <c:scaling>
          <c:orientation val="minMax"/>
          <c:max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99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charts!$G$157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charts!$D$158:$D$165</c:f>
              <c:strCache>
                <c:ptCount val="8"/>
                <c:pt idx="0">
                  <c:v>Work</c:v>
                </c:pt>
                <c:pt idx="1">
                  <c:v>Work-related</c:v>
                </c:pt>
                <c:pt idx="2">
                  <c:v>School</c:v>
                </c:pt>
                <c:pt idx="3">
                  <c:v>Escort</c:v>
                </c:pt>
                <c:pt idx="4">
                  <c:v>Shop</c:v>
                </c:pt>
                <c:pt idx="5">
                  <c:v>Meal</c:v>
                </c:pt>
                <c:pt idx="6">
                  <c:v>Social/recreation</c:v>
                </c:pt>
                <c:pt idx="7">
                  <c:v>Errand/other</c:v>
                </c:pt>
              </c:strCache>
            </c:strRef>
          </c:cat>
          <c:val>
            <c:numRef>
              <c:f>charts!$G$158:$G$165</c:f>
              <c:numCache>
                <c:formatCode>0.00%</c:formatCode>
                <c:ptCount val="8"/>
                <c:pt idx="0">
                  <c:v>4.2655367231638305E-2</c:v>
                </c:pt>
                <c:pt idx="1">
                  <c:v>5.8750443734469339E-2</c:v>
                </c:pt>
                <c:pt idx="2">
                  <c:v>2.0792722547108542E-2</c:v>
                </c:pt>
                <c:pt idx="3">
                  <c:v>1.167763157894741E-2</c:v>
                </c:pt>
                <c:pt idx="4">
                  <c:v>9.1518339698781811E-3</c:v>
                </c:pt>
                <c:pt idx="5">
                  <c:v>4.2475987193169584E-2</c:v>
                </c:pt>
                <c:pt idx="6">
                  <c:v>5.3952201497877127E-2</c:v>
                </c:pt>
                <c:pt idx="7">
                  <c:v>3.3831108761728554E-2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9-4E6E-8200-A8D1E8BAC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charts!$E$157</c15:sqref>
                        </c15:formulaRef>
                      </c:ext>
                    </c:extLst>
                    <c:strCache>
                      <c:ptCount val="1"/>
                      <c:pt idx="0">
                        <c:v>Weekday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charts!$D$158:$D$165</c15:sqref>
                        </c15:formulaRef>
                      </c:ext>
                    </c:extLst>
                    <c:strCache>
                      <c:ptCount val="8"/>
                      <c:pt idx="0">
                        <c:v>Work</c:v>
                      </c:pt>
                      <c:pt idx="1">
                        <c:v>Work-related</c:v>
                      </c:pt>
                      <c:pt idx="2">
                        <c:v>School</c:v>
                      </c:pt>
                      <c:pt idx="3">
                        <c:v>Escort</c:v>
                      </c:pt>
                      <c:pt idx="4">
                        <c:v>Shop</c:v>
                      </c:pt>
                      <c:pt idx="5">
                        <c:v>Meal</c:v>
                      </c:pt>
                      <c:pt idx="6">
                        <c:v>Social/recreation</c:v>
                      </c:pt>
                      <c:pt idx="7">
                        <c:v>Errand/other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charts!$E$158:$E$165</c15:sqref>
                        </c15:formulaRef>
                      </c:ext>
                    </c:extLst>
                    <c:numCache>
                      <c:formatCode>0.00%</c:formatCode>
                      <c:ptCount val="8"/>
                      <c:pt idx="0">
                        <c:v>4.172166006745881E-2</c:v>
                      </c:pt>
                      <c:pt idx="1">
                        <c:v>6.0755336617405793E-2</c:v>
                      </c:pt>
                      <c:pt idx="2">
                        <c:v>1.8691588785046766E-2</c:v>
                      </c:pt>
                      <c:pt idx="3">
                        <c:v>8.2461786001609538E-3</c:v>
                      </c:pt>
                      <c:pt idx="4">
                        <c:v>8.7611056268509235E-3</c:v>
                      </c:pt>
                      <c:pt idx="5">
                        <c:v>3.5360678925035395E-2</c:v>
                      </c:pt>
                      <c:pt idx="6">
                        <c:v>4.6904624515703527E-2</c:v>
                      </c:pt>
                      <c:pt idx="7">
                        <c:v>3.5332785538208705E-2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139-4E6E-8200-A8D1E8BAC3B5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charts!$F$157</c15:sqref>
                        </c15:formulaRef>
                      </c:ext>
                    </c:extLst>
                    <c:strCache>
                      <c:ptCount val="1"/>
                      <c:pt idx="0">
                        <c:v>Weekend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charts!$D$158:$D$165</c15:sqref>
                        </c15:formulaRef>
                      </c:ext>
                    </c:extLst>
                    <c:strCache>
                      <c:ptCount val="8"/>
                      <c:pt idx="0">
                        <c:v>Work</c:v>
                      </c:pt>
                      <c:pt idx="1">
                        <c:v>Work-related</c:v>
                      </c:pt>
                      <c:pt idx="2">
                        <c:v>School</c:v>
                      </c:pt>
                      <c:pt idx="3">
                        <c:v>Escort</c:v>
                      </c:pt>
                      <c:pt idx="4">
                        <c:v>Shop</c:v>
                      </c:pt>
                      <c:pt idx="5">
                        <c:v>Meal</c:v>
                      </c:pt>
                      <c:pt idx="6">
                        <c:v>Social/recreation</c:v>
                      </c:pt>
                      <c:pt idx="7">
                        <c:v>Errand/other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charts!$F$158:$F$165</c15:sqref>
                        </c15:formulaRef>
                      </c:ext>
                    </c:extLst>
                    <c:numCache>
                      <c:formatCode>0.00%</c:formatCode>
                      <c:ptCount val="8"/>
                      <c:pt idx="0">
                        <c:v>6.7049808429118743E-2</c:v>
                      </c:pt>
                      <c:pt idx="1">
                        <c:v>4.593175853018374E-2</c:v>
                      </c:pt>
                      <c:pt idx="2">
                        <c:v>4.0540540540540536E-2</c:v>
                      </c:pt>
                      <c:pt idx="3">
                        <c:v>2.7075812274368241E-2</c:v>
                      </c:pt>
                      <c:pt idx="4">
                        <c:v>9.7003291183093768E-3</c:v>
                      </c:pt>
                      <c:pt idx="5">
                        <c:v>5.592105263157867E-2</c:v>
                      </c:pt>
                      <c:pt idx="6">
                        <c:v>6.3632246376811627E-2</c:v>
                      </c:pt>
                      <c:pt idx="7">
                        <c:v>2.9897153790959221E-2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139-4E6E-8200-A8D1E8BAC3B5}"/>
                  </c:ext>
                </c:extLst>
              </c15:ser>
            </c15:filteredBarSeries>
          </c:ext>
        </c:extLst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8.000000000000001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330868404314752E-2"/>
          <c:y val="1.2397184925545046E-5"/>
          <c:w val="0.94958998107188586"/>
          <c:h val="0.9324649006020631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E47-4FFB-AEAF-F1DF16FFEB9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E47-4FFB-AEAF-F1DF16FFEB99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E47-4FFB-AEAF-F1DF16FFEB99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E47-4FFB-AEAF-F1DF16FFEB99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E47-4FFB-AEAF-F1DF16FFEB99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E47-4FFB-AEAF-F1DF16FFEB99}"/>
              </c:ext>
            </c:extLst>
          </c:dPt>
          <c:dLbls>
            <c:dLbl>
              <c:idx val="0"/>
              <c:layout>
                <c:manualLayout>
                  <c:x val="-0.15896347331583552"/>
                  <c:y val="0.181808107319918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2B35D0-3B13-42B7-93F6-B43E48E6CAE6}" type="CATEGORYNAME">
                      <a:rPr lang="en-US" sz="2000" b="1">
                        <a:solidFill>
                          <a:schemeClr val="tx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2000" b="1" baseline="0">
                        <a:solidFill>
                          <a:schemeClr val="tx1"/>
                        </a:solidFill>
                      </a:rPr>
                      <a:t>, </a:t>
                    </a:r>
                    <a:fld id="{157D527D-3731-4AC9-9B95-FA3112575D7E}" type="VALUE">
                      <a:rPr lang="en-US" sz="2000" b="1" baseline="0">
                        <a:solidFill>
                          <a:schemeClr val="tx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2000" b="1" baseline="0">
                      <a:solidFill>
                        <a:schemeClr val="tx1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E47-4FFB-AEAF-F1DF16FFEB99}"/>
                </c:ext>
              </c:extLst>
            </c:dLbl>
            <c:dLbl>
              <c:idx val="1"/>
              <c:layout>
                <c:manualLayout>
                  <c:x val="-9.5090117310926661E-2"/>
                  <c:y val="-0.35231994620560053"/>
                </c:manualLayout>
              </c:layout>
              <c:tx>
                <c:rich>
                  <a:bodyPr/>
                  <a:lstStyle/>
                  <a:p>
                    <a:fld id="{E83C76DC-C1F7-4E06-85A9-649CF4485BCE}" type="CATEGORYNAME">
                      <a:rPr lang="en-US"/>
                      <a:pPr/>
                      <a:t>[CATEGORY NAME]</a:t>
                    </a:fld>
                    <a:r>
                      <a:rPr lang="en-US"/>
                      <a:t>,</a:t>
                    </a:r>
                    <a:r>
                      <a:rPr lang="en-US" baseline="0"/>
                      <a:t> </a:t>
                    </a:r>
                    <a:fld id="{3C64ADD8-C8B6-475D-86F2-B33CC77F6BE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E47-4FFB-AEAF-F1DF16FFEB99}"/>
                </c:ext>
              </c:extLst>
            </c:dLbl>
            <c:dLbl>
              <c:idx val="2"/>
              <c:layout>
                <c:manualLayout>
                  <c:x val="0.21139260717410324"/>
                  <c:y val="-2.340150189559638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52777777777779"/>
                      <c:h val="0.104305555555555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E47-4FFB-AEAF-F1DF16FFEB99}"/>
                </c:ext>
              </c:extLst>
            </c:dLbl>
            <c:dLbl>
              <c:idx val="3"/>
              <c:layout>
                <c:manualLayout>
                  <c:x val="-1.3478547614963978E-2"/>
                  <c:y val="2.6567508333239242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95406824146984"/>
                      <c:h val="0.148425925925925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E47-4FFB-AEAF-F1DF16FFEB99}"/>
                </c:ext>
              </c:extLst>
            </c:dLbl>
            <c:dLbl>
              <c:idx val="4"/>
              <c:layout>
                <c:manualLayout>
                  <c:x val="-7.6215858374132223E-2"/>
                  <c:y val="-5.63398481261660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47-4FFB-AEAF-F1DF16FFEB99}"/>
                </c:ext>
              </c:extLst>
            </c:dLbl>
            <c:dLbl>
              <c:idx val="5"/>
              <c:layout>
                <c:manualLayout>
                  <c:x val="0.14051706036745407"/>
                  <c:y val="0.1238695683872849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47-4FFB-AEAF-F1DF16FFEB9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charts!$K$158:$K$163</c:f>
              <c:strCache>
                <c:ptCount val="6"/>
                <c:pt idx="0">
                  <c:v>Car HOV</c:v>
                </c:pt>
                <c:pt idx="1">
                  <c:v>Walk</c:v>
                </c:pt>
                <c:pt idx="2">
                  <c:v>Bike</c:v>
                </c:pt>
                <c:pt idx="3">
                  <c:v>Transit</c:v>
                </c:pt>
                <c:pt idx="4">
                  <c:v>TNC</c:v>
                </c:pt>
                <c:pt idx="5">
                  <c:v>Car SOV</c:v>
                </c:pt>
              </c:strCache>
            </c:strRef>
          </c:cat>
          <c:val>
            <c:numRef>
              <c:f>charts!$L$158:$L$163</c:f>
              <c:numCache>
                <c:formatCode>General</c:formatCode>
                <c:ptCount val="6"/>
                <c:pt idx="0">
                  <c:v>5206</c:v>
                </c:pt>
                <c:pt idx="1">
                  <c:v>1076</c:v>
                </c:pt>
                <c:pt idx="2">
                  <c:v>346</c:v>
                </c:pt>
                <c:pt idx="3">
                  <c:v>131</c:v>
                </c:pt>
                <c:pt idx="4">
                  <c:v>107</c:v>
                </c:pt>
                <c:pt idx="5">
                  <c:v>5140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47-4FFB-AEAF-F1DF16FFEB9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7558198249338331E-3"/>
          <c:w val="0.94958997197678752"/>
          <c:h val="0.9393719638514557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B65-445E-9F0C-B56C8115F1C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B65-445E-9F0C-B56C8115F1C0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B65-445E-9F0C-B56C8115F1C0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B65-445E-9F0C-B56C8115F1C0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B65-445E-9F0C-B56C8115F1C0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B65-445E-9F0C-B56C8115F1C0}"/>
              </c:ext>
            </c:extLst>
          </c:dPt>
          <c:dLbls>
            <c:dLbl>
              <c:idx val="0"/>
              <c:layout>
                <c:manualLayout>
                  <c:x val="-0.22007459385105912"/>
                  <c:y val="9.45564620290916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2B35D0-3B13-42B7-93F6-B43E48E6CAE6}" type="CATEGORYNAME">
                      <a:rPr lang="en-US" sz="2000" b="1">
                        <a:solidFill>
                          <a:schemeClr val="tx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2000" b="1" baseline="0">
                        <a:solidFill>
                          <a:schemeClr val="tx1"/>
                        </a:solidFill>
                      </a:rPr>
                      <a:t>, </a:t>
                    </a:r>
                    <a:fld id="{157D527D-3731-4AC9-9B95-FA3112575D7E}" type="VALUE">
                      <a:rPr lang="en-US" sz="2000" b="1" baseline="0">
                        <a:solidFill>
                          <a:schemeClr val="tx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2000" b="1" baseline="0">
                      <a:solidFill>
                        <a:schemeClr val="tx1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B65-445E-9F0C-B56C8115F1C0}"/>
                </c:ext>
              </c:extLst>
            </c:dLbl>
            <c:dLbl>
              <c:idx val="1"/>
              <c:layout>
                <c:manualLayout>
                  <c:x val="-1.4534558180227574E-2"/>
                  <c:y val="-0.14437190142898804"/>
                </c:manualLayout>
              </c:layout>
              <c:tx>
                <c:rich>
                  <a:bodyPr/>
                  <a:lstStyle/>
                  <a:p>
                    <a:fld id="{E83C76DC-C1F7-4E06-85A9-649CF4485BCE}" type="CATEGORYNAME">
                      <a:rPr lang="en-US"/>
                      <a:pPr/>
                      <a:t>[CATEGORY NAME]</a:t>
                    </a:fld>
                    <a:r>
                      <a:rPr lang="en-US"/>
                      <a:t>,</a:t>
                    </a:r>
                    <a:r>
                      <a:rPr lang="en-US" baseline="0"/>
                      <a:t> </a:t>
                    </a:r>
                    <a:fld id="{3C64ADD8-C8B6-475D-86F2-B33CC77F6BE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B65-445E-9F0C-B56C8115F1C0}"/>
                </c:ext>
              </c:extLst>
            </c:dLbl>
            <c:dLbl>
              <c:idx val="2"/>
              <c:layout>
                <c:manualLayout>
                  <c:x val="-6.2705816891445339E-4"/>
                  <c:y val="-0.13909024094762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52777777777779"/>
                      <c:h val="0.104305555555555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B65-445E-9F0C-B56C8115F1C0}"/>
                </c:ext>
              </c:extLst>
            </c:dLbl>
            <c:dLbl>
              <c:idx val="3"/>
              <c:layout>
                <c:manualLayout>
                  <c:x val="-2.4002859334731969E-2"/>
                  <c:y val="-0.1609008189124754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3236800114316"/>
                      <c:h val="0.106671739161065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B65-445E-9F0C-B56C8115F1C0}"/>
                </c:ext>
              </c:extLst>
            </c:dLbl>
            <c:dLbl>
              <c:idx val="4"/>
              <c:layout>
                <c:manualLayout>
                  <c:x val="-4.7063913564663759E-2"/>
                  <c:y val="0.131613180977725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65-445E-9F0C-B56C8115F1C0}"/>
                </c:ext>
              </c:extLst>
            </c:dLbl>
            <c:dLbl>
              <c:idx val="5"/>
              <c:layout>
                <c:manualLayout>
                  <c:x val="0.14051706036745407"/>
                  <c:y val="-0.22335265383493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65-445E-9F0C-B56C8115F1C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charts!$K$158:$K$163</c:f>
              <c:strCache>
                <c:ptCount val="6"/>
                <c:pt idx="0">
                  <c:v>Car HOV</c:v>
                </c:pt>
                <c:pt idx="1">
                  <c:v>Walk</c:v>
                </c:pt>
                <c:pt idx="2">
                  <c:v>Bike</c:v>
                </c:pt>
                <c:pt idx="3">
                  <c:v>Transit</c:v>
                </c:pt>
                <c:pt idx="4">
                  <c:v>TNC</c:v>
                </c:pt>
                <c:pt idx="5">
                  <c:v>Car SOV</c:v>
                </c:pt>
              </c:strCache>
            </c:strRef>
          </c:cat>
          <c:val>
            <c:numRef>
              <c:f>charts!$L$158:$L$163</c:f>
              <c:numCache>
                <c:formatCode>General</c:formatCode>
                <c:ptCount val="6"/>
                <c:pt idx="0">
                  <c:v>1775</c:v>
                </c:pt>
                <c:pt idx="1">
                  <c:v>266</c:v>
                </c:pt>
                <c:pt idx="2">
                  <c:v>426</c:v>
                </c:pt>
                <c:pt idx="3">
                  <c:v>423</c:v>
                </c:pt>
                <c:pt idx="4">
                  <c:v>70</c:v>
                </c:pt>
                <c:pt idx="5">
                  <c:v>5250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B65-445E-9F0C-B56C8115F1C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charts!$G$281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charts!$D$282:$D$288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 or older</c:v>
                </c:pt>
              </c:strCache>
            </c:strRef>
          </c:cat>
          <c:val>
            <c:numRef>
              <c:f>charts!$G$282:$G$288</c:f>
              <c:numCache>
                <c:formatCode>0.00%</c:formatCode>
                <c:ptCount val="7"/>
                <c:pt idx="0">
                  <c:v>0.47043010752688158</c:v>
                </c:pt>
                <c:pt idx="1">
                  <c:v>0.40842490842490897</c:v>
                </c:pt>
                <c:pt idx="2">
                  <c:v>0.2931034482758621</c:v>
                </c:pt>
                <c:pt idx="3">
                  <c:v>0.33240997229916897</c:v>
                </c:pt>
                <c:pt idx="4">
                  <c:v>0.46500000000000052</c:v>
                </c:pt>
                <c:pt idx="5">
                  <c:v>0.26027397260273966</c:v>
                </c:pt>
                <c:pt idx="6">
                  <c:v>0.33333333333333337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9A-4DEB-98A5-D01CC297F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charts!$E$281</c15:sqref>
                        </c15:formulaRef>
                      </c:ext>
                    </c:extLst>
                    <c:strCache>
                      <c:ptCount val="1"/>
                      <c:pt idx="0">
                        <c:v>Weekday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charts!$D$282:$D$288</c15:sqref>
                        </c15:formulaRef>
                      </c:ext>
                    </c:extLst>
                    <c:strCache>
                      <c:ptCount val="7"/>
                      <c:pt idx="0">
                        <c:v>18-24</c:v>
                      </c:pt>
                      <c:pt idx="1">
                        <c:v>25-34</c:v>
                      </c:pt>
                      <c:pt idx="2">
                        <c:v>35-44</c:v>
                      </c:pt>
                      <c:pt idx="3">
                        <c:v>45-54</c:v>
                      </c:pt>
                      <c:pt idx="4">
                        <c:v>55-64</c:v>
                      </c:pt>
                      <c:pt idx="5">
                        <c:v>65-74</c:v>
                      </c:pt>
                      <c:pt idx="6">
                        <c:v>75 or older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charts!$E$282:$E$288</c15:sqref>
                        </c15:formulaRef>
                      </c:ext>
                    </c:extLst>
                    <c:numCache>
                      <c:formatCode>0.00%</c:formatCode>
                      <c:ptCount val="7"/>
                      <c:pt idx="0">
                        <c:v>0.50210970464135007</c:v>
                      </c:pt>
                      <c:pt idx="1">
                        <c:v>0.44059869036482713</c:v>
                      </c:pt>
                      <c:pt idx="2">
                        <c:v>0.30834752981260677</c:v>
                      </c:pt>
                      <c:pt idx="3">
                        <c:v>0.35039370078740179</c:v>
                      </c:pt>
                      <c:pt idx="4">
                        <c:v>0.4795321637426902</c:v>
                      </c:pt>
                      <c:pt idx="5">
                        <c:v>0.24489795918367344</c:v>
                      </c:pt>
                      <c:pt idx="6">
                        <c:v>0.41666666666666663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9D9A-4DEB-98A5-D01CC297F9DD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charts!$F$281</c15:sqref>
                        </c15:formulaRef>
                      </c:ext>
                    </c:extLst>
                    <c:strCache>
                      <c:ptCount val="1"/>
                      <c:pt idx="0">
                        <c:v>Weekend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charts!$D$282:$D$288</c15:sqref>
                        </c15:formulaRef>
                      </c:ext>
                    </c:extLst>
                    <c:strCache>
                      <c:ptCount val="7"/>
                      <c:pt idx="0">
                        <c:v>18-24</c:v>
                      </c:pt>
                      <c:pt idx="1">
                        <c:v>25-34</c:v>
                      </c:pt>
                      <c:pt idx="2">
                        <c:v>35-44</c:v>
                      </c:pt>
                      <c:pt idx="3">
                        <c:v>45-54</c:v>
                      </c:pt>
                      <c:pt idx="4">
                        <c:v>55-64</c:v>
                      </c:pt>
                      <c:pt idx="5">
                        <c:v>65-74</c:v>
                      </c:pt>
                      <c:pt idx="6">
                        <c:v>75 or older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charts!$F$282:$F$288</c15:sqref>
                        </c15:formulaRef>
                      </c:ext>
                    </c:extLst>
                    <c:numCache>
                      <c:formatCode>0.00%</c:formatCode>
                      <c:ptCount val="7"/>
                      <c:pt idx="0">
                        <c:v>0.41481481481481486</c:v>
                      </c:pt>
                      <c:pt idx="1">
                        <c:v>0.34797891036906881</c:v>
                      </c:pt>
                      <c:pt idx="2">
                        <c:v>0.26148409893992935</c:v>
                      </c:pt>
                      <c:pt idx="3">
                        <c:v>0.28971962616822428</c:v>
                      </c:pt>
                      <c:pt idx="4">
                        <c:v>0.37931034482758635</c:v>
                      </c:pt>
                      <c:pt idx="5">
                        <c:v>0.29166666666666674</c:v>
                      </c:pt>
                      <c:pt idx="6">
                        <c:v>0.16666666666666666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D9A-4DEB-98A5-D01CC297F9DD}"/>
                  </c:ext>
                </c:extLst>
              </c15:ser>
            </c15:filteredBarSeries>
          </c:ext>
        </c:extLst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charts!$D$337:$D$342</c:f>
              <c:strCache>
                <c:ptCount val="6"/>
                <c:pt idx="0">
                  <c:v>Under $25,000</c:v>
                </c:pt>
                <c:pt idx="1">
                  <c:v>$25,000-$49,999</c:v>
                </c:pt>
                <c:pt idx="2">
                  <c:v>$50,000-$74,999</c:v>
                </c:pt>
                <c:pt idx="3">
                  <c:v>$75,000-$99,999</c:v>
                </c:pt>
                <c:pt idx="4">
                  <c:v>$100,000-$249,999</c:v>
                </c:pt>
                <c:pt idx="5">
                  <c:v>$250,000 or more</c:v>
                </c:pt>
              </c:strCache>
            </c:strRef>
          </c:cat>
          <c:val>
            <c:numRef>
              <c:f>charts!$E$337:$E$342</c:f>
              <c:numCache>
                <c:formatCode>0.0%</c:formatCode>
                <c:ptCount val="6"/>
                <c:pt idx="0">
                  <c:v>0.56428571428571472</c:v>
                </c:pt>
                <c:pt idx="1">
                  <c:v>0.53801169590643327</c:v>
                </c:pt>
                <c:pt idx="2">
                  <c:v>0.38819875776397511</c:v>
                </c:pt>
                <c:pt idx="3">
                  <c:v>0.46511627906976749</c:v>
                </c:pt>
                <c:pt idx="4">
                  <c:v>0.37082818294190328</c:v>
                </c:pt>
                <c:pt idx="5">
                  <c:v>0.2514124293785312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2-4BC9-BC5E-7ECCA8E2E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1114336"/>
        <c:axId val="1656422976"/>
      </c:barChart>
      <c:catAx>
        <c:axId val="157111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422976"/>
        <c:crosses val="autoZero"/>
        <c:auto val="1"/>
        <c:lblAlgn val="ctr"/>
        <c:lblOffset val="100"/>
        <c:noMultiLvlLbl val="0"/>
      </c:catAx>
      <c:valAx>
        <c:axId val="165642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111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charts!$G$309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charts!$D$310:$D$317</c:f>
              <c:strCache>
                <c:ptCount val="8"/>
                <c:pt idx="0">
                  <c:v>Work</c:v>
                </c:pt>
                <c:pt idx="1">
                  <c:v>Work-related</c:v>
                </c:pt>
                <c:pt idx="2">
                  <c:v>School</c:v>
                </c:pt>
                <c:pt idx="3">
                  <c:v>Escort</c:v>
                </c:pt>
                <c:pt idx="4">
                  <c:v>Shop</c:v>
                </c:pt>
                <c:pt idx="5">
                  <c:v>Meal</c:v>
                </c:pt>
                <c:pt idx="6">
                  <c:v>Social/recreation</c:v>
                </c:pt>
                <c:pt idx="7">
                  <c:v>Errand/other</c:v>
                </c:pt>
              </c:strCache>
            </c:strRef>
          </c:cat>
          <c:val>
            <c:numRef>
              <c:f>charts!$G$310:$G$317</c:f>
              <c:numCache>
                <c:formatCode>0.00%</c:formatCode>
                <c:ptCount val="8"/>
                <c:pt idx="0">
                  <c:v>0.52317880794702032</c:v>
                </c:pt>
                <c:pt idx="1">
                  <c:v>0.30815709969788507</c:v>
                </c:pt>
                <c:pt idx="2">
                  <c:v>0.28125000000000011</c:v>
                </c:pt>
                <c:pt idx="3">
                  <c:v>0.23943661971830987</c:v>
                </c:pt>
                <c:pt idx="4">
                  <c:v>0.36220472440944895</c:v>
                </c:pt>
                <c:pt idx="5">
                  <c:v>0.2529313232830821</c:v>
                </c:pt>
                <c:pt idx="6">
                  <c:v>0.35543766578249314</c:v>
                </c:pt>
                <c:pt idx="7">
                  <c:v>0.46679687500000033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FC-47AB-81C5-5471E97D6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charts!$E$309</c15:sqref>
                        </c15:formulaRef>
                      </c:ext>
                    </c:extLst>
                    <c:strCache>
                      <c:ptCount val="1"/>
                      <c:pt idx="0">
                        <c:v>Weekday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charts!$D$310:$D$317</c15:sqref>
                        </c15:formulaRef>
                      </c:ext>
                    </c:extLst>
                    <c:strCache>
                      <c:ptCount val="8"/>
                      <c:pt idx="0">
                        <c:v>Work</c:v>
                      </c:pt>
                      <c:pt idx="1">
                        <c:v>Work-related</c:v>
                      </c:pt>
                      <c:pt idx="2">
                        <c:v>School</c:v>
                      </c:pt>
                      <c:pt idx="3">
                        <c:v>Escort</c:v>
                      </c:pt>
                      <c:pt idx="4">
                        <c:v>Shop</c:v>
                      </c:pt>
                      <c:pt idx="5">
                        <c:v>Meal</c:v>
                      </c:pt>
                      <c:pt idx="6">
                        <c:v>Social/recreation</c:v>
                      </c:pt>
                      <c:pt idx="7">
                        <c:v>Errand/other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charts!$E$310:$E$317</c15:sqref>
                        </c15:formulaRef>
                      </c:ext>
                    </c:extLst>
                    <c:numCache>
                      <c:formatCode>0.00%</c:formatCode>
                      <c:ptCount val="8"/>
                      <c:pt idx="0">
                        <c:v>0.53251318101933243</c:v>
                      </c:pt>
                      <c:pt idx="1">
                        <c:v>0.304054054054054</c:v>
                      </c:pt>
                      <c:pt idx="2">
                        <c:v>0.23076923076923075</c:v>
                      </c:pt>
                      <c:pt idx="3">
                        <c:v>0.19512195121951223</c:v>
                      </c:pt>
                      <c:pt idx="4">
                        <c:v>0.38028169014084512</c:v>
                      </c:pt>
                      <c:pt idx="5">
                        <c:v>0.30769230769230782</c:v>
                      </c:pt>
                      <c:pt idx="6">
                        <c:v>0.35500878734622221</c:v>
                      </c:pt>
                      <c:pt idx="7">
                        <c:v>0.4651162790697676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2FC-47AB-81C5-5471E97D69C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charts!$F$309</c15:sqref>
                        </c15:formulaRef>
                      </c:ext>
                    </c:extLst>
                    <c:strCache>
                      <c:ptCount val="1"/>
                      <c:pt idx="0">
                        <c:v>Weekend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charts!$D$310:$D$317</c15:sqref>
                        </c15:formulaRef>
                      </c:ext>
                    </c:extLst>
                    <c:strCache>
                      <c:ptCount val="8"/>
                      <c:pt idx="0">
                        <c:v>Work</c:v>
                      </c:pt>
                      <c:pt idx="1">
                        <c:v>Work-related</c:v>
                      </c:pt>
                      <c:pt idx="2">
                        <c:v>School</c:v>
                      </c:pt>
                      <c:pt idx="3">
                        <c:v>Escort</c:v>
                      </c:pt>
                      <c:pt idx="4">
                        <c:v>Shop</c:v>
                      </c:pt>
                      <c:pt idx="5">
                        <c:v>Meal</c:v>
                      </c:pt>
                      <c:pt idx="6">
                        <c:v>Social/recreation</c:v>
                      </c:pt>
                      <c:pt idx="7">
                        <c:v>Errand/other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charts!$F$310:$F$317</c15:sqref>
                        </c15:formulaRef>
                      </c:ext>
                    </c:extLst>
                    <c:numCache>
                      <c:formatCode>0.00%</c:formatCode>
                      <c:ptCount val="8"/>
                      <c:pt idx="0">
                        <c:v>0.3714285714285715</c:v>
                      </c:pt>
                      <c:pt idx="1">
                        <c:v>0.3428571428571428</c:v>
                      </c:pt>
                      <c:pt idx="2">
                        <c:v>0.5</c:v>
                      </c:pt>
                      <c:pt idx="3">
                        <c:v>0.3</c:v>
                      </c:pt>
                      <c:pt idx="4">
                        <c:v>0.33928571428571436</c:v>
                      </c:pt>
                      <c:pt idx="5">
                        <c:v>0.18749999999999992</c:v>
                      </c:pt>
                      <c:pt idx="6">
                        <c:v>0.35587188612099663</c:v>
                      </c:pt>
                      <c:pt idx="7">
                        <c:v>0.47200000000000003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2FC-47AB-81C5-5471E97D69CE}"/>
                  </c:ext>
                </c:extLst>
              </c15:ser>
            </c15:filteredBarSeries>
          </c:ext>
        </c:extLst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967536033013949E-2"/>
          <c:y val="1.7971436867325167E-2"/>
          <c:w val="0.93103246396698602"/>
          <c:h val="0.4074416253567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charts!$E$239</c:f>
              <c:strCache>
                <c:ptCount val="1"/>
                <c:pt idx="0">
                  <c:v>no cars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charts!$D$240:$D$247</c:f>
              <c:strCache>
                <c:ptCount val="8"/>
                <c:pt idx="0">
                  <c:v>Use a taxi</c:v>
                </c:pt>
                <c:pt idx="1">
                  <c:v>Drive my own car</c:v>
                </c:pt>
                <c:pt idx="2">
                  <c:v>Ride with someone</c:v>
                </c:pt>
                <c:pt idx="3">
                  <c:v>Use transit</c:v>
                </c:pt>
                <c:pt idx="4">
                  <c:v>Walk or bike</c:v>
                </c:pt>
                <c:pt idx="5">
                  <c:v>Go someplace else</c:v>
                </c:pt>
                <c:pt idx="6">
                  <c:v>Not make trip at all</c:v>
                </c:pt>
                <c:pt idx="7">
                  <c:v>Other answer</c:v>
                </c:pt>
              </c:strCache>
            </c:strRef>
          </c:cat>
          <c:val>
            <c:numRef>
              <c:f>charts!$E$240:$E$247</c:f>
              <c:numCache>
                <c:formatCode>###0.0%</c:formatCode>
                <c:ptCount val="8"/>
                <c:pt idx="0">
                  <c:v>0.26572604350382129</c:v>
                </c:pt>
                <c:pt idx="1">
                  <c:v>2.0576131687242798E-2</c:v>
                </c:pt>
                <c:pt idx="2">
                  <c:v>3.9976484420928868E-2</c:v>
                </c:pt>
                <c:pt idx="3">
                  <c:v>0.43562610229276894</c:v>
                </c:pt>
                <c:pt idx="4">
                  <c:v>0.13639035861258084</c:v>
                </c:pt>
                <c:pt idx="5">
                  <c:v>2.2927689594356256E-2</c:v>
                </c:pt>
                <c:pt idx="6">
                  <c:v>5.4673721340388004E-2</c:v>
                </c:pt>
                <c:pt idx="7">
                  <c:v>2.4103468547912992E-2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9-4F7C-AD5E-F6ED49B31828}"/>
            </c:ext>
          </c:extLst>
        </c:ser>
        <c:ser>
          <c:idx val="1"/>
          <c:order val="1"/>
          <c:tx>
            <c:strRef>
              <c:f>charts!$F$239</c:f>
              <c:strCache>
                <c:ptCount val="1"/>
                <c:pt idx="0">
                  <c:v>car competion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charts!$D$240:$D$247</c:f>
              <c:strCache>
                <c:ptCount val="8"/>
                <c:pt idx="0">
                  <c:v>Use a taxi</c:v>
                </c:pt>
                <c:pt idx="1">
                  <c:v>Drive my own car</c:v>
                </c:pt>
                <c:pt idx="2">
                  <c:v>Ride with someone</c:v>
                </c:pt>
                <c:pt idx="3">
                  <c:v>Use transit</c:v>
                </c:pt>
                <c:pt idx="4">
                  <c:v>Walk or bike</c:v>
                </c:pt>
                <c:pt idx="5">
                  <c:v>Go someplace else</c:v>
                </c:pt>
                <c:pt idx="6">
                  <c:v>Not make trip at all</c:v>
                </c:pt>
                <c:pt idx="7">
                  <c:v>Other answer</c:v>
                </c:pt>
              </c:strCache>
            </c:strRef>
          </c:cat>
          <c:val>
            <c:numRef>
              <c:f>charts!$F$240:$F$247</c:f>
              <c:numCache>
                <c:formatCode>###0.0%</c:formatCode>
                <c:ptCount val="8"/>
                <c:pt idx="0">
                  <c:v>0.33512931034482757</c:v>
                </c:pt>
                <c:pt idx="1">
                  <c:v>0.16163793103448276</c:v>
                </c:pt>
                <c:pt idx="2">
                  <c:v>4.0948275862068971E-2</c:v>
                </c:pt>
                <c:pt idx="3">
                  <c:v>0.30387931034482757</c:v>
                </c:pt>
                <c:pt idx="4">
                  <c:v>8.8362068965517238E-2</c:v>
                </c:pt>
                <c:pt idx="5">
                  <c:v>1.4008620689655173E-2</c:v>
                </c:pt>
                <c:pt idx="6">
                  <c:v>3.8793103448275863E-2</c:v>
                </c:pt>
                <c:pt idx="7">
                  <c:v>1.7241379310344827E-2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B9-4F7C-AD5E-F6ED49B31828}"/>
            </c:ext>
          </c:extLst>
        </c:ser>
        <c:ser>
          <c:idx val="2"/>
          <c:order val="2"/>
          <c:tx>
            <c:strRef>
              <c:f>charts!$G$239</c:f>
              <c:strCache>
                <c:ptCount val="1"/>
                <c:pt idx="0">
                  <c:v>1+ cars/adult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charts!$D$240:$D$247</c:f>
              <c:strCache>
                <c:ptCount val="8"/>
                <c:pt idx="0">
                  <c:v>Use a taxi</c:v>
                </c:pt>
                <c:pt idx="1">
                  <c:v>Drive my own car</c:v>
                </c:pt>
                <c:pt idx="2">
                  <c:v>Ride with someone</c:v>
                </c:pt>
                <c:pt idx="3">
                  <c:v>Use transit</c:v>
                </c:pt>
                <c:pt idx="4">
                  <c:v>Walk or bike</c:v>
                </c:pt>
                <c:pt idx="5">
                  <c:v>Go someplace else</c:v>
                </c:pt>
                <c:pt idx="6">
                  <c:v>Not make trip at all</c:v>
                </c:pt>
                <c:pt idx="7">
                  <c:v>Other answer</c:v>
                </c:pt>
              </c:strCache>
            </c:strRef>
          </c:cat>
          <c:val>
            <c:numRef>
              <c:f>charts!$G$240:$G$247</c:f>
              <c:numCache>
                <c:formatCode>###0.0%</c:formatCode>
                <c:ptCount val="8"/>
                <c:pt idx="0">
                  <c:v>0.29346622369878184</c:v>
                </c:pt>
                <c:pt idx="1">
                  <c:v>0.18604651162790697</c:v>
                </c:pt>
                <c:pt idx="2">
                  <c:v>6.9767441860465115E-2</c:v>
                </c:pt>
                <c:pt idx="3">
                  <c:v>0.30343300110741972</c:v>
                </c:pt>
                <c:pt idx="4">
                  <c:v>6.8660022148394242E-2</c:v>
                </c:pt>
                <c:pt idx="5">
                  <c:v>1.4396456256921373E-2</c:v>
                </c:pt>
                <c:pt idx="6">
                  <c:v>3.4330011074197121E-2</c:v>
                </c:pt>
                <c:pt idx="7">
                  <c:v>2.9900332225913623E-2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B9-4F7C-AD5E-F6ED49B31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5557744"/>
        <c:axId val="1572953040"/>
      </c:barChart>
      <c:catAx>
        <c:axId val="156555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2953040"/>
        <c:crosses val="autoZero"/>
        <c:auto val="1"/>
        <c:lblAlgn val="ctr"/>
        <c:lblOffset val="100"/>
        <c:noMultiLvlLbl val="0"/>
      </c:catAx>
      <c:valAx>
        <c:axId val="157295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555774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967536033013949E-2"/>
          <c:y val="1.7971436867325167E-2"/>
          <c:w val="0.93103246396698602"/>
          <c:h val="0.4074416253567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charts!$E$253</c:f>
              <c:strCache>
                <c:ptCount val="1"/>
                <c:pt idx="0">
                  <c:v>Age 18-34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charts!$D$254:$D$261</c:f>
              <c:strCache>
                <c:ptCount val="8"/>
                <c:pt idx="0">
                  <c:v>Use a taxi</c:v>
                </c:pt>
                <c:pt idx="1">
                  <c:v>Drive my own car</c:v>
                </c:pt>
                <c:pt idx="2">
                  <c:v>Ride with someone</c:v>
                </c:pt>
                <c:pt idx="3">
                  <c:v>Use transit</c:v>
                </c:pt>
                <c:pt idx="4">
                  <c:v>Walk or bike</c:v>
                </c:pt>
                <c:pt idx="5">
                  <c:v>Go someplace else</c:v>
                </c:pt>
                <c:pt idx="6">
                  <c:v>Not make trip at all</c:v>
                </c:pt>
                <c:pt idx="7">
                  <c:v>Other answer</c:v>
                </c:pt>
              </c:strCache>
            </c:strRef>
          </c:cat>
          <c:val>
            <c:numRef>
              <c:f>charts!$E$254:$E$261</c:f>
              <c:numCache>
                <c:formatCode>###0.0%</c:formatCode>
                <c:ptCount val="8"/>
                <c:pt idx="0">
                  <c:v>0.25970149253731345</c:v>
                </c:pt>
                <c:pt idx="1">
                  <c:v>7.2636815920398015E-2</c:v>
                </c:pt>
                <c:pt idx="2">
                  <c:v>5.1741293532338306E-2</c:v>
                </c:pt>
                <c:pt idx="3">
                  <c:v>0.39054726368159204</c:v>
                </c:pt>
                <c:pt idx="4">
                  <c:v>0.11890547263681592</c:v>
                </c:pt>
                <c:pt idx="5">
                  <c:v>2.2388059701492536E-2</c:v>
                </c:pt>
                <c:pt idx="6">
                  <c:v>5.8208955223880594E-2</c:v>
                </c:pt>
                <c:pt idx="7">
                  <c:v>2.5870646766169153E-2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8C-4F43-9A28-A4C6EB33997D}"/>
            </c:ext>
          </c:extLst>
        </c:ser>
        <c:ser>
          <c:idx val="1"/>
          <c:order val="1"/>
          <c:tx>
            <c:strRef>
              <c:f>charts!$F$253</c:f>
              <c:strCache>
                <c:ptCount val="1"/>
                <c:pt idx="0">
                  <c:v>Age 35-44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charts!$D$254:$D$261</c:f>
              <c:strCache>
                <c:ptCount val="8"/>
                <c:pt idx="0">
                  <c:v>Use a taxi</c:v>
                </c:pt>
                <c:pt idx="1">
                  <c:v>Drive my own car</c:v>
                </c:pt>
                <c:pt idx="2">
                  <c:v>Ride with someone</c:v>
                </c:pt>
                <c:pt idx="3">
                  <c:v>Use transit</c:v>
                </c:pt>
                <c:pt idx="4">
                  <c:v>Walk or bike</c:v>
                </c:pt>
                <c:pt idx="5">
                  <c:v>Go someplace else</c:v>
                </c:pt>
                <c:pt idx="6">
                  <c:v>Not make trip at all</c:v>
                </c:pt>
                <c:pt idx="7">
                  <c:v>Other answer</c:v>
                </c:pt>
              </c:strCache>
            </c:strRef>
          </c:cat>
          <c:val>
            <c:numRef>
              <c:f>charts!$F$254:$F$261</c:f>
              <c:numCache>
                <c:formatCode>###0.0%</c:formatCode>
                <c:ptCount val="8"/>
                <c:pt idx="0">
                  <c:v>0.29655172413793102</c:v>
                </c:pt>
                <c:pt idx="1">
                  <c:v>0.12068965517241378</c:v>
                </c:pt>
                <c:pt idx="2">
                  <c:v>3.1034482758620689E-2</c:v>
                </c:pt>
                <c:pt idx="3">
                  <c:v>0.37931034482758619</c:v>
                </c:pt>
                <c:pt idx="4">
                  <c:v>0.10229885057471265</c:v>
                </c:pt>
                <c:pt idx="5">
                  <c:v>1.6091954022988506E-2</c:v>
                </c:pt>
                <c:pt idx="6">
                  <c:v>3.9080459770114942E-2</c:v>
                </c:pt>
                <c:pt idx="7">
                  <c:v>1.4942528735632184E-2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8C-4F43-9A28-A4C6EB33997D}"/>
            </c:ext>
          </c:extLst>
        </c:ser>
        <c:ser>
          <c:idx val="2"/>
          <c:order val="2"/>
          <c:tx>
            <c:strRef>
              <c:f>charts!$G$253</c:f>
              <c:strCache>
                <c:ptCount val="1"/>
                <c:pt idx="0">
                  <c:v>Age 45-54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charts!$D$254:$D$261</c:f>
              <c:strCache>
                <c:ptCount val="8"/>
                <c:pt idx="0">
                  <c:v>Use a taxi</c:v>
                </c:pt>
                <c:pt idx="1">
                  <c:v>Drive my own car</c:v>
                </c:pt>
                <c:pt idx="2">
                  <c:v>Ride with someone</c:v>
                </c:pt>
                <c:pt idx="3">
                  <c:v>Use transit</c:v>
                </c:pt>
                <c:pt idx="4">
                  <c:v>Walk or bike</c:v>
                </c:pt>
                <c:pt idx="5">
                  <c:v>Go someplace else</c:v>
                </c:pt>
                <c:pt idx="6">
                  <c:v>Not make trip at all</c:v>
                </c:pt>
                <c:pt idx="7">
                  <c:v>Other answer</c:v>
                </c:pt>
              </c:strCache>
            </c:strRef>
          </c:cat>
          <c:val>
            <c:numRef>
              <c:f>charts!$G$254:$G$261</c:f>
              <c:numCache>
                <c:formatCode>###0.0%</c:formatCode>
                <c:ptCount val="8"/>
                <c:pt idx="0">
                  <c:v>0.34903047091412742</c:v>
                </c:pt>
                <c:pt idx="1">
                  <c:v>0.18282548476454294</c:v>
                </c:pt>
                <c:pt idx="2">
                  <c:v>2.7700831024930747E-2</c:v>
                </c:pt>
                <c:pt idx="3">
                  <c:v>0.29362880886426596</c:v>
                </c:pt>
                <c:pt idx="4">
                  <c:v>0.10249307479224377</c:v>
                </c:pt>
                <c:pt idx="5">
                  <c:v>1.662049861495845E-2</c:v>
                </c:pt>
                <c:pt idx="6">
                  <c:v>1.3850415512465374E-2</c:v>
                </c:pt>
                <c:pt idx="7">
                  <c:v>1.3850415512465374E-2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8C-4F43-9A28-A4C6EB33997D}"/>
            </c:ext>
          </c:extLst>
        </c:ser>
        <c:ser>
          <c:idx val="3"/>
          <c:order val="3"/>
          <c:tx>
            <c:strRef>
              <c:f>charts!$H$253</c:f>
              <c:strCache>
                <c:ptCount val="1"/>
                <c:pt idx="0">
                  <c:v>Age 55+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charts!$D$254:$D$261</c:f>
              <c:strCache>
                <c:ptCount val="8"/>
                <c:pt idx="0">
                  <c:v>Use a taxi</c:v>
                </c:pt>
                <c:pt idx="1">
                  <c:v>Drive my own car</c:v>
                </c:pt>
                <c:pt idx="2">
                  <c:v>Ride with someone</c:v>
                </c:pt>
                <c:pt idx="3">
                  <c:v>Use transit</c:v>
                </c:pt>
                <c:pt idx="4">
                  <c:v>Walk or bike</c:v>
                </c:pt>
                <c:pt idx="5">
                  <c:v>Go someplace else</c:v>
                </c:pt>
                <c:pt idx="6">
                  <c:v>Not make trip at all</c:v>
                </c:pt>
                <c:pt idx="7">
                  <c:v>Other answer</c:v>
                </c:pt>
              </c:strCache>
            </c:strRef>
          </c:cat>
          <c:val>
            <c:numRef>
              <c:f>charts!$H$254:$H$261</c:f>
              <c:numCache>
                <c:formatCode>###0.0%</c:formatCode>
                <c:ptCount val="8"/>
                <c:pt idx="0">
                  <c:v>0.41924398625429554</c:v>
                </c:pt>
                <c:pt idx="1">
                  <c:v>0.12371134020618557</c:v>
                </c:pt>
                <c:pt idx="2">
                  <c:v>9.6219931271477682E-2</c:v>
                </c:pt>
                <c:pt idx="3">
                  <c:v>0.2611683848797251</c:v>
                </c:pt>
                <c:pt idx="4">
                  <c:v>3.7800687285223365E-2</c:v>
                </c:pt>
                <c:pt idx="6">
                  <c:v>1.3745704467353952E-2</c:v>
                </c:pt>
                <c:pt idx="7">
                  <c:v>4.8109965635738841E-2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8C-4F43-9A28-A4C6EB339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5557744"/>
        <c:axId val="1572953040"/>
      </c:barChart>
      <c:catAx>
        <c:axId val="156555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2953040"/>
        <c:crosses val="autoZero"/>
        <c:auto val="1"/>
        <c:lblAlgn val="ctr"/>
        <c:lblOffset val="100"/>
        <c:noMultiLvlLbl val="0"/>
      </c:catAx>
      <c:valAx>
        <c:axId val="157295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555774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charts!$D$37</c:f>
              <c:strCache>
                <c:ptCount val="1"/>
                <c:pt idx="0">
                  <c:v>5 AM to 9 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charts!$E$36:$K$36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charts!$E$37:$K$37</c:f>
              <c:numCache>
                <c:formatCode>0.0%</c:formatCode>
                <c:ptCount val="7"/>
                <c:pt idx="0">
                  <c:v>2.4498886414253903E-2</c:v>
                </c:pt>
                <c:pt idx="1">
                  <c:v>2.1666666666666699E-2</c:v>
                </c:pt>
                <c:pt idx="2">
                  <c:v>2.5295109612141608E-2</c:v>
                </c:pt>
                <c:pt idx="3">
                  <c:v>2.3034734917733068E-2</c:v>
                </c:pt>
                <c:pt idx="4">
                  <c:v>2.5893508388037893E-2</c:v>
                </c:pt>
                <c:pt idx="5">
                  <c:v>2.7397260273972615E-2</c:v>
                </c:pt>
                <c:pt idx="6">
                  <c:v>3.2694475760992138E-2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EA-4FF8-A0BE-D2D9D588AB4C}"/>
            </c:ext>
          </c:extLst>
        </c:ser>
        <c:ser>
          <c:idx val="1"/>
          <c:order val="1"/>
          <c:tx>
            <c:strRef>
              <c:f>charts!$D$38</c:f>
              <c:strCache>
                <c:ptCount val="1"/>
                <c:pt idx="0">
                  <c:v>9 AM to 3 PM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charts!$E$36:$K$36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charts!$E$38:$K$38</c:f>
              <c:numCache>
                <c:formatCode>0.0%</c:formatCode>
                <c:ptCount val="7"/>
                <c:pt idx="0">
                  <c:v>1.9940769990128344E-2</c:v>
                </c:pt>
                <c:pt idx="1">
                  <c:v>2.4191949236565546E-2</c:v>
                </c:pt>
                <c:pt idx="2">
                  <c:v>1.9047619047619025E-2</c:v>
                </c:pt>
                <c:pt idx="3">
                  <c:v>2.2309197651663382E-2</c:v>
                </c:pt>
                <c:pt idx="4">
                  <c:v>2.7185892725936842E-2</c:v>
                </c:pt>
                <c:pt idx="5">
                  <c:v>2.7842907385697578E-2</c:v>
                </c:pt>
                <c:pt idx="6">
                  <c:v>1.8524382520582656E-2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EA-4FF8-A0BE-D2D9D588AB4C}"/>
            </c:ext>
          </c:extLst>
        </c:ser>
        <c:ser>
          <c:idx val="2"/>
          <c:order val="2"/>
          <c:tx>
            <c:strRef>
              <c:f>charts!$D$39</c:f>
              <c:strCache>
                <c:ptCount val="1"/>
                <c:pt idx="0">
                  <c:v>3 PM to 7 PM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charts!$E$36:$K$36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charts!$E$39:$K$39</c:f>
              <c:numCache>
                <c:formatCode>0.0%</c:formatCode>
                <c:ptCount val="7"/>
                <c:pt idx="0">
                  <c:v>2.2944976609489895E-2</c:v>
                </c:pt>
                <c:pt idx="1">
                  <c:v>2.0529665366454522E-2</c:v>
                </c:pt>
                <c:pt idx="2">
                  <c:v>2.708757637474549E-2</c:v>
                </c:pt>
                <c:pt idx="3">
                  <c:v>2.9789084583605165E-2</c:v>
                </c:pt>
                <c:pt idx="4">
                  <c:v>2.8813217811807377E-2</c:v>
                </c:pt>
                <c:pt idx="5">
                  <c:v>3.8691847075080603E-2</c:v>
                </c:pt>
                <c:pt idx="6">
                  <c:v>2.6973521405592723E-2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EA-4FF8-A0BE-D2D9D588AB4C}"/>
            </c:ext>
          </c:extLst>
        </c:ser>
        <c:ser>
          <c:idx val="3"/>
          <c:order val="3"/>
          <c:tx>
            <c:strRef>
              <c:f>charts!$D$40</c:f>
              <c:strCache>
                <c:ptCount val="1"/>
                <c:pt idx="0">
                  <c:v>7 PM to 5 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charts!$E$36:$K$36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charts!$E$40:$K$40</c:f>
              <c:numCache>
                <c:formatCode>0.0%</c:formatCode>
                <c:ptCount val="7"/>
                <c:pt idx="0">
                  <c:v>5.8617234468937858E-2</c:v>
                </c:pt>
                <c:pt idx="1">
                  <c:v>6.1586176340274787E-2</c:v>
                </c:pt>
                <c:pt idx="2">
                  <c:v>7.068965517241374E-2</c:v>
                </c:pt>
                <c:pt idx="3">
                  <c:v>7.5943996605854741E-2</c:v>
                </c:pt>
                <c:pt idx="4">
                  <c:v>9.2465753424657682E-2</c:v>
                </c:pt>
                <c:pt idx="5">
                  <c:v>0.13278688524590163</c:v>
                </c:pt>
                <c:pt idx="6">
                  <c:v>0.10311614730878189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EA-4FF8-A0BE-D2D9D588A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2992144"/>
        <c:axId val="1532747312"/>
      </c:barChart>
      <c:catAx>
        <c:axId val="153299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747312"/>
        <c:crosses val="autoZero"/>
        <c:auto val="1"/>
        <c:lblAlgn val="ctr"/>
        <c:lblOffset val="100"/>
        <c:noMultiLvlLbl val="0"/>
      </c:catAx>
      <c:valAx>
        <c:axId val="1532747312"/>
        <c:scaling>
          <c:orientation val="minMax"/>
          <c:max val="0.14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99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charts!$E$53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charts!$D$54:$D$60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 or older</c:v>
                </c:pt>
              </c:strCache>
            </c:strRef>
          </c:cat>
          <c:val>
            <c:numRef>
              <c:f>charts!$E$54:$E$60</c:f>
              <c:numCache>
                <c:formatCode>0.00%</c:formatCode>
                <c:ptCount val="7"/>
                <c:pt idx="0">
                  <c:v>8.3123425692695294E-3</c:v>
                </c:pt>
                <c:pt idx="1">
                  <c:v>7.4197401281263561E-3</c:v>
                </c:pt>
                <c:pt idx="2">
                  <c:v>5.6927486160731544E-3</c:v>
                </c:pt>
                <c:pt idx="3">
                  <c:v>5.837551876681701E-3</c:v>
                </c:pt>
                <c:pt idx="4">
                  <c:v>4.0822735123253358E-3</c:v>
                </c:pt>
                <c:pt idx="5">
                  <c:v>1.5115354017502095E-3</c:v>
                </c:pt>
                <c:pt idx="6">
                  <c:v>2.6296018031555309E-3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6-4A71-8913-81DBDEACC3F9}"/>
            </c:ext>
          </c:extLst>
        </c:ser>
        <c:ser>
          <c:idx val="1"/>
          <c:order val="1"/>
          <c:tx>
            <c:strRef>
              <c:f>charts!$F$53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charts!$D$54:$D$60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 or older</c:v>
                </c:pt>
              </c:strCache>
            </c:strRef>
          </c:cat>
          <c:val>
            <c:numRef>
              <c:f>charts!$F$54:$F$60</c:f>
              <c:numCache>
                <c:formatCode>0.00%</c:formatCode>
                <c:ptCount val="7"/>
                <c:pt idx="0">
                  <c:v>1.3798390187811401E-2</c:v>
                </c:pt>
                <c:pt idx="1">
                  <c:v>1.1751218114072811E-2</c:v>
                </c:pt>
                <c:pt idx="2">
                  <c:v>4.7497683039851883E-3</c:v>
                </c:pt>
                <c:pt idx="3">
                  <c:v>5.8555627846453963E-3</c:v>
                </c:pt>
                <c:pt idx="4">
                  <c:v>3.5693039857227905E-3</c:v>
                </c:pt>
                <c:pt idx="5">
                  <c:v>1.1723329425556857E-3</c:v>
                </c:pt>
                <c:pt idx="6">
                  <c:v>2.383790226460077E-3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06-4A71-8913-81DBDEACC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  <c:majorUnit val="2.5000000000000005E-3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charts!$E$66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charts!$D$67:$D$73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 or older</c:v>
                </c:pt>
              </c:strCache>
            </c:strRef>
          </c:cat>
          <c:val>
            <c:numRef>
              <c:f>charts!$E$67:$E$73</c:f>
              <c:numCache>
                <c:formatCode>0.00%</c:formatCode>
                <c:ptCount val="7"/>
                <c:pt idx="0">
                  <c:v>4.6470588235294076E-2</c:v>
                </c:pt>
                <c:pt idx="1">
                  <c:v>4.9149425287356323E-2</c:v>
                </c:pt>
                <c:pt idx="2">
                  <c:v>3.0883358762561201E-2</c:v>
                </c:pt>
                <c:pt idx="3">
                  <c:v>1.9328818202572044E-2</c:v>
                </c:pt>
                <c:pt idx="4">
                  <c:v>1.7011539992041379E-2</c:v>
                </c:pt>
                <c:pt idx="5">
                  <c:v>9.2348284960422303E-3</c:v>
                </c:pt>
                <c:pt idx="6">
                  <c:v>1.3761467889908249E-2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1-47F6-A56B-BC19D9D5CA9D}"/>
            </c:ext>
          </c:extLst>
        </c:ser>
        <c:ser>
          <c:idx val="1"/>
          <c:order val="1"/>
          <c:tx>
            <c:strRef>
              <c:f>charts!$F$66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charts!$D$67:$D$73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 or older</c:v>
                </c:pt>
              </c:strCache>
            </c:strRef>
          </c:cat>
          <c:val>
            <c:numRef>
              <c:f>charts!$F$67:$F$73</c:f>
              <c:numCache>
                <c:formatCode>0.00%</c:formatCode>
                <c:ptCount val="7"/>
                <c:pt idx="0">
                  <c:v>7.6574021554169064E-2</c:v>
                </c:pt>
                <c:pt idx="1">
                  <c:v>6.7217956290608311E-2</c:v>
                </c:pt>
                <c:pt idx="2">
                  <c:v>4.0342124019957133E-2</c:v>
                </c:pt>
                <c:pt idx="3">
                  <c:v>2.2655092102477285E-2</c:v>
                </c:pt>
                <c:pt idx="4">
                  <c:v>7.878293941863625E-3</c:v>
                </c:pt>
                <c:pt idx="5">
                  <c:v>1.2461059190031158E-2</c:v>
                </c:pt>
                <c:pt idx="6">
                  <c:v>2.1201413427561829E-2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71-47F6-A56B-BC19D9D5C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8.000000000000001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charts!$E$120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charts!$D$121:$D$123</c:f>
              <c:strCache>
                <c:ptCount val="3"/>
                <c:pt idx="0">
                  <c:v>no cars</c:v>
                </c:pt>
                <c:pt idx="1">
                  <c:v>car competion</c:v>
                </c:pt>
                <c:pt idx="2">
                  <c:v>1+ cars/adult</c:v>
                </c:pt>
              </c:strCache>
            </c:strRef>
          </c:cat>
          <c:val>
            <c:numRef>
              <c:f>charts!$E$121:$E$123</c:f>
              <c:numCache>
                <c:formatCode>0.00%</c:formatCode>
                <c:ptCount val="3"/>
                <c:pt idx="0">
                  <c:v>6.5531262891154143E-2</c:v>
                </c:pt>
                <c:pt idx="1">
                  <c:v>3.024664853776058E-2</c:v>
                </c:pt>
                <c:pt idx="2">
                  <c:v>1.697141937905541E-2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1B-4A23-A083-814E4B8E6367}"/>
            </c:ext>
          </c:extLst>
        </c:ser>
        <c:ser>
          <c:idx val="1"/>
          <c:order val="1"/>
          <c:tx>
            <c:strRef>
              <c:f>charts!$F$120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charts!$D$121:$D$123</c:f>
              <c:strCache>
                <c:ptCount val="3"/>
                <c:pt idx="0">
                  <c:v>no cars</c:v>
                </c:pt>
                <c:pt idx="1">
                  <c:v>car competion</c:v>
                </c:pt>
                <c:pt idx="2">
                  <c:v>1+ cars/adult</c:v>
                </c:pt>
              </c:strCache>
            </c:strRef>
          </c:cat>
          <c:val>
            <c:numRef>
              <c:f>charts!$F$121:$F$123</c:f>
              <c:numCache>
                <c:formatCode>0.00%</c:formatCode>
                <c:ptCount val="3"/>
                <c:pt idx="0">
                  <c:v>9.4029374201787932E-2</c:v>
                </c:pt>
                <c:pt idx="1">
                  <c:v>3.8018880124143277E-2</c:v>
                </c:pt>
                <c:pt idx="2">
                  <c:v>1.9481925102821235E-2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1B-4A23-A083-814E4B8E6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charts!$E$108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charts!$D$109:$D$111</c:f>
              <c:strCache>
                <c:ptCount val="3"/>
                <c:pt idx="0">
                  <c:v>no cars</c:v>
                </c:pt>
                <c:pt idx="1">
                  <c:v>car competion</c:v>
                </c:pt>
                <c:pt idx="2">
                  <c:v>1+ cars/adult</c:v>
                </c:pt>
              </c:strCache>
            </c:strRef>
          </c:cat>
          <c:val>
            <c:numRef>
              <c:f>charts!$E$109:$E$111</c:f>
              <c:numCache>
                <c:formatCode>0.00%</c:formatCode>
                <c:ptCount val="3"/>
                <c:pt idx="0">
                  <c:v>3.7518391368317826E-2</c:v>
                </c:pt>
                <c:pt idx="1">
                  <c:v>6.5709552733296366E-3</c:v>
                </c:pt>
                <c:pt idx="2">
                  <c:v>3.952984713723991E-3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AD-4B13-96C3-9CCEEBEEEF83}"/>
            </c:ext>
          </c:extLst>
        </c:ser>
        <c:ser>
          <c:idx val="1"/>
          <c:order val="1"/>
          <c:tx>
            <c:strRef>
              <c:f>charts!$F$108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charts!$D$109:$D$111</c:f>
              <c:strCache>
                <c:ptCount val="3"/>
                <c:pt idx="0">
                  <c:v>no cars</c:v>
                </c:pt>
                <c:pt idx="1">
                  <c:v>car competion</c:v>
                </c:pt>
                <c:pt idx="2">
                  <c:v>1+ cars/adult</c:v>
                </c:pt>
              </c:strCache>
            </c:strRef>
          </c:cat>
          <c:val>
            <c:numRef>
              <c:f>charts!$F$109:$F$111</c:f>
              <c:numCache>
                <c:formatCode>0.00%</c:formatCode>
                <c:ptCount val="3"/>
                <c:pt idx="0">
                  <c:v>3.9461883408071823E-2</c:v>
                </c:pt>
                <c:pt idx="1">
                  <c:v>8.443523976421858E-3</c:v>
                </c:pt>
                <c:pt idx="2">
                  <c:v>5.2913180998551386E-3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AD-4B13-96C3-9CCEEBEEE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charts!$E$92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charts!$D$93:$D$98</c:f>
              <c:strCache>
                <c:ptCount val="6"/>
                <c:pt idx="0">
                  <c:v>Under $25,000</c:v>
                </c:pt>
                <c:pt idx="1">
                  <c:v>$25,000-$49,999</c:v>
                </c:pt>
                <c:pt idx="2">
                  <c:v>$50,000-$74,999</c:v>
                </c:pt>
                <c:pt idx="3">
                  <c:v>$75,000-$99,999</c:v>
                </c:pt>
                <c:pt idx="4">
                  <c:v>$100,000-$249,999</c:v>
                </c:pt>
                <c:pt idx="5">
                  <c:v>$250,000 or more</c:v>
                </c:pt>
              </c:strCache>
            </c:strRef>
          </c:cat>
          <c:val>
            <c:numRef>
              <c:f>charts!$E$93:$E$98</c:f>
              <c:numCache>
                <c:formatCode>0.0%</c:formatCode>
                <c:ptCount val="6"/>
                <c:pt idx="0">
                  <c:v>2.6949241234955488E-2</c:v>
                </c:pt>
                <c:pt idx="1">
                  <c:v>1.9080501544612039E-2</c:v>
                </c:pt>
                <c:pt idx="2">
                  <c:v>2.8344234962164993E-2</c:v>
                </c:pt>
                <c:pt idx="3">
                  <c:v>2.9210773147527954E-2</c:v>
                </c:pt>
                <c:pt idx="4">
                  <c:v>3.2137495787506402E-2</c:v>
                </c:pt>
                <c:pt idx="5">
                  <c:v>4.183376582527313E-2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BD-4755-AEA2-19C555FD7A26}"/>
            </c:ext>
          </c:extLst>
        </c:ser>
        <c:ser>
          <c:idx val="1"/>
          <c:order val="1"/>
          <c:tx>
            <c:strRef>
              <c:f>charts!$F$92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charts!$D$93:$D$98</c:f>
              <c:strCache>
                <c:ptCount val="6"/>
                <c:pt idx="0">
                  <c:v>Under $25,000</c:v>
                </c:pt>
                <c:pt idx="1">
                  <c:v>$25,000-$49,999</c:v>
                </c:pt>
                <c:pt idx="2">
                  <c:v>$50,000-$74,999</c:v>
                </c:pt>
                <c:pt idx="3">
                  <c:v>$75,000-$99,999</c:v>
                </c:pt>
                <c:pt idx="4">
                  <c:v>$100,000-$249,999</c:v>
                </c:pt>
                <c:pt idx="5">
                  <c:v>$250,000 or more</c:v>
                </c:pt>
              </c:strCache>
            </c:strRef>
          </c:cat>
          <c:val>
            <c:numRef>
              <c:f>charts!$F$93:$F$98</c:f>
              <c:numCache>
                <c:formatCode>0.0%</c:formatCode>
                <c:ptCount val="6"/>
                <c:pt idx="0">
                  <c:v>2.9272151898734156E-2</c:v>
                </c:pt>
                <c:pt idx="1">
                  <c:v>3.5947712418300734E-2</c:v>
                </c:pt>
                <c:pt idx="2">
                  <c:v>3.725562523054228E-2</c:v>
                </c:pt>
                <c:pt idx="3">
                  <c:v>4.3826086956521695E-2</c:v>
                </c:pt>
                <c:pt idx="4">
                  <c:v>4.6170074651087509E-2</c:v>
                </c:pt>
                <c:pt idx="5">
                  <c:v>3.5355564483728473E-2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BD-4755-AEA2-19C555FD7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charts!$E$80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charts!$D$81:$D$86</c:f>
              <c:strCache>
                <c:ptCount val="6"/>
                <c:pt idx="0">
                  <c:v>Under $25,000</c:v>
                </c:pt>
                <c:pt idx="1">
                  <c:v>$25,000-$49,999</c:v>
                </c:pt>
                <c:pt idx="2">
                  <c:v>$50,000-$74,999</c:v>
                </c:pt>
                <c:pt idx="3">
                  <c:v>$75,000-$99,999</c:v>
                </c:pt>
                <c:pt idx="4">
                  <c:v>$100,000-$249,999</c:v>
                </c:pt>
                <c:pt idx="5">
                  <c:v>$250,000 or more</c:v>
                </c:pt>
              </c:strCache>
            </c:strRef>
          </c:cat>
          <c:val>
            <c:numRef>
              <c:f>charts!$E$81:$E$86</c:f>
              <c:numCache>
                <c:formatCode>0.00%</c:formatCode>
                <c:ptCount val="6"/>
                <c:pt idx="0">
                  <c:v>9.2530764094247916E-3</c:v>
                </c:pt>
                <c:pt idx="1">
                  <c:v>7.1316987027100678E-3</c:v>
                </c:pt>
                <c:pt idx="2">
                  <c:v>5.6479769973300474E-3</c:v>
                </c:pt>
                <c:pt idx="3">
                  <c:v>4.3663414371192819E-3</c:v>
                </c:pt>
                <c:pt idx="4">
                  <c:v>4.7747418441012523E-3</c:v>
                </c:pt>
                <c:pt idx="5">
                  <c:v>6.8775790921595638E-3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17-5D43-9095-741A30FBB64F}"/>
            </c:ext>
          </c:extLst>
        </c:ser>
        <c:ser>
          <c:idx val="1"/>
          <c:order val="1"/>
          <c:tx>
            <c:strRef>
              <c:f>charts!$F$80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charts!$D$81:$D$86</c:f>
              <c:strCache>
                <c:ptCount val="6"/>
                <c:pt idx="0">
                  <c:v>Under $25,000</c:v>
                </c:pt>
                <c:pt idx="1">
                  <c:v>$25,000-$49,999</c:v>
                </c:pt>
                <c:pt idx="2">
                  <c:v>$50,000-$74,999</c:v>
                </c:pt>
                <c:pt idx="3">
                  <c:v>$75,000-$99,999</c:v>
                </c:pt>
                <c:pt idx="4">
                  <c:v>$100,000-$249,999</c:v>
                </c:pt>
                <c:pt idx="5">
                  <c:v>$250,000 or more</c:v>
                </c:pt>
              </c:strCache>
            </c:strRef>
          </c:cat>
          <c:val>
            <c:numRef>
              <c:f>charts!$F$81:$F$86</c:f>
              <c:numCache>
                <c:formatCode>0.00%</c:formatCode>
                <c:ptCount val="6"/>
                <c:pt idx="0">
                  <c:v>1.1190550202051605E-2</c:v>
                </c:pt>
                <c:pt idx="1">
                  <c:v>7.3330760324199305E-3</c:v>
                </c:pt>
                <c:pt idx="2">
                  <c:v>9.1526424564511346E-3</c:v>
                </c:pt>
                <c:pt idx="3">
                  <c:v>5.2323791935980348E-3</c:v>
                </c:pt>
                <c:pt idx="4">
                  <c:v>5.9071199648086494E-3</c:v>
                </c:pt>
                <c:pt idx="5">
                  <c:v>7.751937984496117E-3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17-5D43-9095-741A30FBB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1.5000000000000003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  <c:majorUnit val="2.5000000000000005E-3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charts!$G$135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charts!$D$136:$D$144</c:f>
              <c:strCache>
                <c:ptCount val="8"/>
                <c:pt idx="0">
                  <c:v>Work</c:v>
                </c:pt>
                <c:pt idx="1">
                  <c:v>Work-related</c:v>
                </c:pt>
                <c:pt idx="2">
                  <c:v>School</c:v>
                </c:pt>
                <c:pt idx="3">
                  <c:v>Escort</c:v>
                </c:pt>
                <c:pt idx="4">
                  <c:v>Shop</c:v>
                </c:pt>
                <c:pt idx="5">
                  <c:v>Meal</c:v>
                </c:pt>
                <c:pt idx="6">
                  <c:v>Social/recreation</c:v>
                </c:pt>
                <c:pt idx="7">
                  <c:v>Errand/other</c:v>
                </c:pt>
              </c:strCache>
              <c:extLst/>
            </c:strRef>
          </c:cat>
          <c:val>
            <c:numRef>
              <c:f>charts!$G$136:$G$144</c:f>
              <c:numCache>
                <c:formatCode>0.00%</c:formatCode>
                <c:ptCount val="8"/>
                <c:pt idx="0">
                  <c:v>5.0097276264591453E-3</c:v>
                </c:pt>
                <c:pt idx="1">
                  <c:v>9.8606645230439726E-3</c:v>
                </c:pt>
                <c:pt idx="2">
                  <c:v>4.3900909375980002E-3</c:v>
                </c:pt>
                <c:pt idx="3">
                  <c:v>1.0140518615094883E-3</c:v>
                </c:pt>
                <c:pt idx="4">
                  <c:v>1.4828746066765468E-3</c:v>
                </c:pt>
                <c:pt idx="5">
                  <c:v>6.8046365385517693E-3</c:v>
                </c:pt>
                <c:pt idx="6">
                  <c:v>9.5906664030057341E-3</c:v>
                </c:pt>
                <c:pt idx="7">
                  <c:v>5.8347183422327387E-3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74B-461D-9C88-342008208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3822752"/>
        <c:axId val="993766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charts!$E$135</c15:sqref>
                        </c15:formulaRef>
                      </c:ext>
                    </c:extLst>
                    <c:strCache>
                      <c:ptCount val="1"/>
                      <c:pt idx="0">
                        <c:v>Weekday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charts!$D$136:$D$144</c15:sqref>
                        </c15:formulaRef>
                      </c:ext>
                    </c:extLst>
                    <c:strCache>
                      <c:ptCount val="8"/>
                      <c:pt idx="0">
                        <c:v>Work</c:v>
                      </c:pt>
                      <c:pt idx="1">
                        <c:v>Work-related</c:v>
                      </c:pt>
                      <c:pt idx="2">
                        <c:v>School</c:v>
                      </c:pt>
                      <c:pt idx="3">
                        <c:v>Escort</c:v>
                      </c:pt>
                      <c:pt idx="4">
                        <c:v>Shop</c:v>
                      </c:pt>
                      <c:pt idx="5">
                        <c:v>Meal</c:v>
                      </c:pt>
                      <c:pt idx="6">
                        <c:v>Social/recreation</c:v>
                      </c:pt>
                      <c:pt idx="7">
                        <c:v>Errand/other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charts!$E$136:$E$144</c15:sqref>
                        </c15:formulaRef>
                      </c:ext>
                    </c:extLst>
                    <c:numCache>
                      <c:formatCode>0.00%</c:formatCode>
                      <c:ptCount val="8"/>
                      <c:pt idx="0">
                        <c:v>4.9352251696483775E-3</c:v>
                      </c:pt>
                      <c:pt idx="1">
                        <c:v>1.0010725777618839E-2</c:v>
                      </c:pt>
                      <c:pt idx="2">
                        <c:v>4.0080160320641314E-3</c:v>
                      </c:pt>
                      <c:pt idx="3">
                        <c:v>1.0471204188481715E-3</c:v>
                      </c:pt>
                      <c:pt idx="4">
                        <c:v>1.6060571297464696E-3</c:v>
                      </c:pt>
                      <c:pt idx="5">
                        <c:v>5.4239615516649331E-3</c:v>
                      </c:pt>
                      <c:pt idx="6">
                        <c:v>8.6084000438644472E-3</c:v>
                      </c:pt>
                      <c:pt idx="7">
                        <c:v>6.8160597572362426E-3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074B-461D-9C88-342008208A0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charts!$F$135</c15:sqref>
                        </c15:formulaRef>
                      </c:ext>
                    </c:extLst>
                    <c:strCache>
                      <c:ptCount val="1"/>
                      <c:pt idx="0">
                        <c:v>Weekend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charts!$D$136:$D$144</c15:sqref>
                        </c15:formulaRef>
                      </c:ext>
                    </c:extLst>
                    <c:strCache>
                      <c:ptCount val="8"/>
                      <c:pt idx="0">
                        <c:v>Work</c:v>
                      </c:pt>
                      <c:pt idx="1">
                        <c:v>Work-related</c:v>
                      </c:pt>
                      <c:pt idx="2">
                        <c:v>School</c:v>
                      </c:pt>
                      <c:pt idx="3">
                        <c:v>Escort</c:v>
                      </c:pt>
                      <c:pt idx="4">
                        <c:v>Shop</c:v>
                      </c:pt>
                      <c:pt idx="5">
                        <c:v>Meal</c:v>
                      </c:pt>
                      <c:pt idx="6">
                        <c:v>Social/recreation</c:v>
                      </c:pt>
                      <c:pt idx="7">
                        <c:v>Errand/other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charts!$F$136:$F$144</c15:sqref>
                        </c15:formulaRef>
                      </c:ext>
                    </c:extLst>
                    <c:numCache>
                      <c:formatCode>0.00%</c:formatCode>
                      <c:ptCount val="8"/>
                      <c:pt idx="0">
                        <c:v>6.3176895306859297E-3</c:v>
                      </c:pt>
                      <c:pt idx="1">
                        <c:v>8.5197018104366407E-3</c:v>
                      </c:pt>
                      <c:pt idx="2">
                        <c:v>1.0256410256410255E-2</c:v>
                      </c:pt>
                      <c:pt idx="3">
                        <c:v>8.5251491901108497E-4</c:v>
                      </c:pt>
                      <c:pt idx="4">
                        <c:v>1.2726382770435608E-3</c:v>
                      </c:pt>
                      <c:pt idx="5">
                        <c:v>9.7864768683273914E-3</c:v>
                      </c:pt>
                      <c:pt idx="6">
                        <c:v>1.1070720423000665E-2</c:v>
                      </c:pt>
                      <c:pt idx="7">
                        <c:v>2.7700831024930822E-3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74B-461D-9C88-342008208A00}"/>
                  </c:ext>
                </c:extLst>
              </c15:ser>
            </c15:filteredBarSeries>
          </c:ext>
        </c:extLst>
      </c:barChart>
      <c:catAx>
        <c:axId val="15638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766096"/>
        <c:crosses val="autoZero"/>
        <c:auto val="1"/>
        <c:lblAlgn val="ctr"/>
        <c:lblOffset val="100"/>
        <c:noMultiLvlLbl val="0"/>
      </c:catAx>
      <c:valAx>
        <c:axId val="993766096"/>
        <c:scaling>
          <c:orientation val="minMax"/>
          <c:max val="1.5000000000000003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822752"/>
        <c:crosses val="autoZero"/>
        <c:crossBetween val="between"/>
        <c:majorUnit val="2.5000000000000005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44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r>
              <a:rPr lang="en-US" dirty="0"/>
              <a:t>We take ACS data and model which block groups will have residents that are more likely to use TNC? This model is based upon SANDAG HTS data. </a:t>
            </a:r>
          </a:p>
          <a:p>
            <a:pPr marL="232943" indent="-232943">
              <a:buAutoNum type="arabicPeriod"/>
            </a:pPr>
            <a:r>
              <a:rPr lang="en-US" dirty="0"/>
              <a:t>We invite more households from those block groups/neighborhoods, increasing participation from those households/persons. </a:t>
            </a:r>
          </a:p>
          <a:p>
            <a:pPr marL="232943" indent="-232943">
              <a:buAutoNum type="arabicPeriod"/>
            </a:pPr>
            <a:r>
              <a:rPr lang="en-US" dirty="0"/>
              <a:t>(Next slide shows how well this stratification is working).</a:t>
            </a:r>
          </a:p>
          <a:p>
            <a:pPr marL="232943" indent="-232943">
              <a:buAutoNum type="arabicPeriod"/>
            </a:pPr>
            <a:r>
              <a:rPr lang="en-US" dirty="0"/>
              <a:t>We did have troubles with this early on. Response rates were low, very low, but the mailing/recruitment approach was revised and negative external factors seem to be fewer.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7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to call out: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The TNC mode shares are scaling well with the oversampling. It’s working.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The low TNC mode share in the general population does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The scalability of this approach is essentially constrained by the reality of TNC use in each area.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The SF distribution of High vs Low TNC use (two-thirds of HHs live in a high-TNC area) is the inverse of the Eight-County Region (only 9% lives in a TNC oversample area).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We’re getting a relatively high Percent of people taking TNC trips, compared to the % who are self-described TNC users.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 the San Diego HTS&lt; only ~2% of BGs qualified as Very High TNC, with another 6% of BGs as High TNC.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We’re getting about the right share of people taking TNC trips as say they take TNCs, at least in the high-frequency strata and from high-frequency users. The issue is getting TNC trips from rare users, which is most of the TNC-using population.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00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recent studies, between 43% and 61% of TNC trips substitute for transit, walk, or bike travel or would not have been made at all</a:t>
            </a:r>
            <a:r>
              <a:rPr lang="en-US" dirty="0"/>
              <a:t>” (source: https://www.sfcta.org/sites/default/files/2019-05/TNCs_Congestion_Report_181015_Finals.pdf, page 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80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7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recent studies, between 43% and 61% of TNC trips substitute for transit, walk, or bike travel or would not have been made at all</a:t>
            </a:r>
            <a:r>
              <a:rPr lang="en-US" dirty="0"/>
              <a:t>” (source: https://www.sfcta.org/sites/default/files/2019-05/TNCs_Congestion_Report_181015_Finals.pdf, page 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3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Estimation of model components  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 ownership?  (Test re-estimation with new TNC-inclusive accessibilities?)  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 mode  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 mode  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 of expanded tour and trip mode targets for calibration  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TNC Tours: totals &amp; shares  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TNC Trips: totals &amp; shares  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 of profiles for calibration  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TNC users (e.g., demographics)  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TNC trips (e.g., trip wait times)  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4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participants sign up, their travel week starts the next day and runs for 7 consecutive days. </a:t>
            </a:r>
          </a:p>
          <a:p>
            <a:endParaRPr lang="en-US" dirty="0"/>
          </a:p>
          <a:p>
            <a:r>
              <a:rPr lang="en-US" dirty="0"/>
              <a:t>Spreading out the survey questions across the week helps reduce burden.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74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42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recent studies, between 43% and 61% of TNC trips substitute for transit, walk, or bike travel or would not have been made at all</a:t>
            </a:r>
            <a:r>
              <a:rPr lang="en-US" dirty="0"/>
              <a:t>” (source: https://www.sfcta.org/sites/default/files/2019-05/TNCs_Congestion_Report_181015_Finals.pdf, page 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39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30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9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3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the </a:t>
            </a:r>
            <a:r>
              <a:rPr lang="en-US" dirty="0" err="1"/>
              <a:t>TNC_schedule</a:t>
            </a:r>
            <a:r>
              <a:rPr lang="en-US" dirty="0"/>
              <a:t> screenshot with something else, like trip fare. </a:t>
            </a:r>
          </a:p>
          <a:p>
            <a:r>
              <a:rPr lang="en-US" dirty="0"/>
              <a:t>[update to use new screenshots that include Lyft Shared?]</a:t>
            </a:r>
          </a:p>
          <a:p>
            <a:r>
              <a:rPr lang="en-US" dirty="0"/>
              <a:t>[Need a list of all TNC-related questions/topics in backup]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7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59" y="2950341"/>
            <a:ext cx="6584949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59" y="4372054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March 16, 2017</a:t>
            </a:fld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4345518" y="4116389"/>
            <a:ext cx="6584949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9" y="3094355"/>
            <a:ext cx="3226024" cy="9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789517" y="1420814"/>
            <a:ext cx="10792883" cy="4656137"/>
          </a:xfrm>
        </p:spPr>
        <p:txBody>
          <a:bodyPr>
            <a:noAutofit/>
          </a:bodyPr>
          <a:lstStyle>
            <a:lvl1pPr marL="344488" indent="-225425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016433" y="2931665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17" y="316106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146082" y="2824745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016433" y="2931665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6" y="3034406"/>
            <a:ext cx="777357" cy="7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-1" y="3756115"/>
            <a:ext cx="3603103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0591" y="4816174"/>
            <a:ext cx="3392512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05481" y="3926261"/>
            <a:ext cx="1741297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368868" y="3926261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1" y="3660775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1" y="3888633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1" y="4196179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3" y="5118127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2" y="5319213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3" y="5700264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4" y="3930584"/>
            <a:ext cx="625021" cy="631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90" y="-203568"/>
            <a:ext cx="6367014" cy="4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>
          <a:xfrm>
            <a:off x="-1" y="998396"/>
            <a:ext cx="3603103" cy="999738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405480" y="1193291"/>
            <a:ext cx="1805581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368868" y="1193291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54677" y="1994315"/>
            <a:ext cx="3025953" cy="584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8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1" y="1233489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1" y="1461346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1" y="1768891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3" y="2690840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2" y="2891926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3" y="3272977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6" y="1168264"/>
            <a:ext cx="674290" cy="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This is the RSG Palette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65860" y="2968830"/>
            <a:ext cx="9626931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39193" y="4785758"/>
            <a:ext cx="4085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main colors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491845" y="2701036"/>
            <a:ext cx="4085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Pop/accent colors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68488" y="4833257"/>
            <a:ext cx="4908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Neutrals of grey and light warm yellow</a:t>
            </a:r>
          </a:p>
        </p:txBody>
      </p:sp>
    </p:spTree>
    <p:extLst>
      <p:ext uri="{BB962C8B-B14F-4D97-AF65-F5344CB8AC3E}">
        <p14:creationId xmlns:p14="http://schemas.microsoft.com/office/powerpoint/2010/main" val="31575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"/>
          <a:stretch/>
        </p:blipFill>
        <p:spPr>
          <a:xfrm>
            <a:off x="146082" y="160867"/>
            <a:ext cx="11887200" cy="6536263"/>
          </a:xfrm>
          <a:prstGeom prst="rect">
            <a:avLst/>
          </a:prstGeom>
        </p:spPr>
      </p:pic>
      <p:sp>
        <p:nvSpPr>
          <p:cNvPr id="10" name="Rectangle 10"/>
          <p:cNvSpPr/>
          <p:nvPr userDrawn="1"/>
        </p:nvSpPr>
        <p:spPr>
          <a:xfrm>
            <a:off x="146082" y="2824745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59" y="2950341"/>
            <a:ext cx="6584949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46459" y="4076096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59" y="4372054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March 16, 2017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3" y="3018531"/>
            <a:ext cx="2895895" cy="8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946FC0EB-B4AF-4164-9910-A17250EFF4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3299"/>
          <a:stretch/>
        </p:blipFill>
        <p:spPr bwMode="auto">
          <a:xfrm>
            <a:off x="5225077" y="208648"/>
            <a:ext cx="6771112" cy="44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77A4C553-CB82-458A-9B09-3271174203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-8" r="1315" b="8"/>
          <a:stretch/>
        </p:blipFill>
        <p:spPr bwMode="auto">
          <a:xfrm>
            <a:off x="210589" y="209740"/>
            <a:ext cx="4949981" cy="39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210589" y="4755511"/>
            <a:ext cx="11785600" cy="1931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10"/>
          <p:cNvSpPr/>
          <p:nvPr userDrawn="1"/>
        </p:nvSpPr>
        <p:spPr>
          <a:xfrm>
            <a:off x="146082" y="4054971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27644" y="4198682"/>
            <a:ext cx="6584949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1097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7644" y="5324438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27644" y="5620396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March 16, 2017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3" y="4237277"/>
            <a:ext cx="2960314" cy="8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9517" y="1436689"/>
            <a:ext cx="10792883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2724150"/>
            <a:ext cx="10792179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89517" y="1533526"/>
            <a:ext cx="10792883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3636670"/>
            <a:ext cx="10792179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688975" indent="-231775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0125" y="1535113"/>
            <a:ext cx="7192276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0124" y="2174875"/>
            <a:ext cx="7192277" cy="3951288"/>
          </a:xfrm>
        </p:spPr>
        <p:txBody>
          <a:bodyPr>
            <a:noAutofit/>
          </a:bodyPr>
          <a:lstStyle>
            <a:lvl1pPr marL="346075" indent="-230188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89519" y="1535113"/>
            <a:ext cx="3437544" cy="4591050"/>
          </a:xfrm>
        </p:spPr>
        <p:txBody>
          <a:bodyPr>
            <a:noAutofit/>
          </a:bodyPr>
          <a:lstStyle>
            <a:lvl1pPr marL="344488" indent="-225425"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0222" y="274638"/>
            <a:ext cx="10792177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402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36077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" y="6129795"/>
            <a:ext cx="12191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1276344" y="6312469"/>
            <a:ext cx="508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1" y="6277093"/>
            <a:ext cx="480749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67" r:id="rId11"/>
    <p:sldLayoutId id="2147483668" r:id="rId12"/>
    <p:sldLayoutId id="2147483669" r:id="rId13"/>
    <p:sldLayoutId id="2147483670" r:id="rId14"/>
    <p:sldLayoutId id="2147483675" r:id="rId15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7644" y="4321787"/>
            <a:ext cx="6807716" cy="900134"/>
          </a:xfrm>
        </p:spPr>
        <p:txBody>
          <a:bodyPr/>
          <a:lstStyle/>
          <a:p>
            <a:r>
              <a:rPr lang="en-US" sz="2400" dirty="0"/>
              <a:t>Including the TNC Mode in Mode Choice Models Estimated Using Smartphone-Based Household Travel Survey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27644" y="5768447"/>
            <a:ext cx="6584949" cy="745137"/>
          </a:xfrm>
        </p:spPr>
        <p:txBody>
          <a:bodyPr anchor="t"/>
          <a:lstStyle/>
          <a:p>
            <a:pPr>
              <a:lnSpc>
                <a:spcPts val="1560"/>
              </a:lnSpc>
            </a:pPr>
            <a:r>
              <a:rPr lang="en-US" sz="1600" b="1" dirty="0"/>
              <a:t>Mark Bradley, RSG</a:t>
            </a:r>
            <a:r>
              <a:rPr lang="en-US" sz="1600" b="1" dirty="0">
                <a:solidFill>
                  <a:schemeClr val="bg2"/>
                </a:solidFill>
              </a:rPr>
              <a:t>  |  </a:t>
            </a:r>
            <a:r>
              <a:rPr lang="en-US" sz="1600" b="1" dirty="0" err="1"/>
              <a:t>Yanmei</a:t>
            </a:r>
            <a:r>
              <a:rPr lang="en-US" sz="1600" b="1" dirty="0"/>
              <a:t> Ou, SACOG  </a:t>
            </a:r>
            <a:r>
              <a:rPr lang="en-US" sz="1600" b="1" dirty="0">
                <a:solidFill>
                  <a:schemeClr val="bg2"/>
                </a:solidFill>
              </a:rPr>
              <a:t>|</a:t>
            </a:r>
            <a:r>
              <a:rPr lang="en-US" sz="1600" b="1" dirty="0"/>
              <a:t>  Dan Tischler, SFCTA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313607" y="5315817"/>
            <a:ext cx="6584949" cy="275543"/>
          </a:xfrm>
        </p:spPr>
        <p:txBody>
          <a:bodyPr/>
          <a:lstStyle/>
          <a:p>
            <a:r>
              <a:rPr lang="en-US" b="1" dirty="0"/>
              <a:t>JUNE 3, 2019, TRB PLANNING APPLICATIONS CONFERENCE</a:t>
            </a:r>
          </a:p>
        </p:txBody>
      </p:sp>
    </p:spTree>
    <p:extLst>
      <p:ext uri="{BB962C8B-B14F-4D97-AF65-F5344CB8AC3E}">
        <p14:creationId xmlns:p14="http://schemas.microsoft.com/office/powerpoint/2010/main" val="2561024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22C9-611B-48D1-A26E-7FF0AA4E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5495"/>
            <a:ext cx="10792177" cy="960728"/>
          </a:xfrm>
        </p:spPr>
        <p:txBody>
          <a:bodyPr>
            <a:normAutofit/>
          </a:bodyPr>
          <a:lstStyle/>
          <a:p>
            <a:r>
              <a:rPr lang="en-US" dirty="0"/>
              <a:t>TNC mode share is highest among the younger age groups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345EE8B-AE34-469D-B51C-7DBC150F3B03}"/>
              </a:ext>
            </a:extLst>
          </p:cNvPr>
          <p:cNvGraphicFramePr>
            <a:graphicFrameLocks/>
          </p:cNvGraphicFramePr>
          <p:nvPr/>
        </p:nvGraphicFramePr>
        <p:xfrm>
          <a:off x="790221" y="1786387"/>
          <a:ext cx="4957312" cy="4329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809A9A6-E3F6-4235-A0A5-7931132A26D8}"/>
              </a:ext>
            </a:extLst>
          </p:cNvPr>
          <p:cNvGraphicFramePr>
            <a:graphicFrameLocks/>
          </p:cNvGraphicFramePr>
          <p:nvPr/>
        </p:nvGraphicFramePr>
        <p:xfrm>
          <a:off x="6400672" y="1786387"/>
          <a:ext cx="5181727" cy="4329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FF2E8374-ECCE-CA4E-AB0A-B37AFEB30242}"/>
              </a:ext>
            </a:extLst>
          </p:cNvPr>
          <p:cNvGrpSpPr/>
          <p:nvPr/>
        </p:nvGrpSpPr>
        <p:grpSpPr>
          <a:xfrm>
            <a:off x="1825153" y="1282309"/>
            <a:ext cx="8556232" cy="380967"/>
            <a:chOff x="1825153" y="1282309"/>
            <a:chExt cx="8556232" cy="38096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E324BD-4520-364F-A3D8-21E0A3118265}"/>
                </a:ext>
              </a:extLst>
            </p:cNvPr>
            <p:cNvSpPr txBox="1"/>
            <p:nvPr/>
          </p:nvSpPr>
          <p:spPr>
            <a:xfrm>
              <a:off x="1825153" y="1324722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SACRAMENTO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ED3C14-B231-9147-A576-F7BA025EE9F3}"/>
                </a:ext>
              </a:extLst>
            </p:cNvPr>
            <p:cNvSpPr txBox="1"/>
            <p:nvPr/>
          </p:nvSpPr>
          <p:spPr>
            <a:xfrm>
              <a:off x="7493932" y="1282309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BAY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736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91E2D1B-9342-4159-823F-EDE68CE8EC87}"/>
              </a:ext>
            </a:extLst>
          </p:cNvPr>
          <p:cNvGraphicFramePr>
            <a:graphicFrameLocks/>
          </p:cNvGraphicFramePr>
          <p:nvPr/>
        </p:nvGraphicFramePr>
        <p:xfrm>
          <a:off x="6218971" y="1620863"/>
          <a:ext cx="5363427" cy="4633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0E422C9-611B-48D1-A26E-7FF0AA4E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5495"/>
            <a:ext cx="10792177" cy="960728"/>
          </a:xfrm>
        </p:spPr>
        <p:txBody>
          <a:bodyPr>
            <a:normAutofit/>
          </a:bodyPr>
          <a:lstStyle/>
          <a:p>
            <a:r>
              <a:rPr lang="en-US" dirty="0"/>
              <a:t>TNC mode share varies dramatically by car ownership level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3F01E8B-6CED-45BB-9447-FA05FDFC0363}"/>
              </a:ext>
            </a:extLst>
          </p:cNvPr>
          <p:cNvGraphicFramePr>
            <a:graphicFrameLocks/>
          </p:cNvGraphicFramePr>
          <p:nvPr/>
        </p:nvGraphicFramePr>
        <p:xfrm>
          <a:off x="790222" y="1620863"/>
          <a:ext cx="4957312" cy="4633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58EAF23-526A-0D46-B0DE-B73ED8CE1FDF}"/>
              </a:ext>
            </a:extLst>
          </p:cNvPr>
          <p:cNvGrpSpPr/>
          <p:nvPr/>
        </p:nvGrpSpPr>
        <p:grpSpPr>
          <a:xfrm>
            <a:off x="1825153" y="1282309"/>
            <a:ext cx="8556232" cy="380967"/>
            <a:chOff x="1825153" y="1282309"/>
            <a:chExt cx="8556232" cy="380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F146BD-1EC8-DC43-97A9-553A7D078A82}"/>
                </a:ext>
              </a:extLst>
            </p:cNvPr>
            <p:cNvSpPr txBox="1"/>
            <p:nvPr/>
          </p:nvSpPr>
          <p:spPr>
            <a:xfrm>
              <a:off x="1825153" y="1324722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SACRAMENTO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287177-C000-F845-B210-A562193F0FA6}"/>
                </a:ext>
              </a:extLst>
            </p:cNvPr>
            <p:cNvSpPr txBox="1"/>
            <p:nvPr/>
          </p:nvSpPr>
          <p:spPr>
            <a:xfrm>
              <a:off x="7493932" y="1282309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BAY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687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22C9-611B-48D1-A26E-7FF0AA4E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5495"/>
            <a:ext cx="10792177" cy="960728"/>
          </a:xfrm>
        </p:spPr>
        <p:txBody>
          <a:bodyPr>
            <a:normAutofit/>
          </a:bodyPr>
          <a:lstStyle/>
          <a:p>
            <a:r>
              <a:rPr lang="en-US" dirty="0"/>
              <a:t>TNC mode share varies less by income than by age or car ownership, and in opposite directions in the two regions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0F776A1-8940-4DA5-A127-21B8DF45BB13}"/>
              </a:ext>
            </a:extLst>
          </p:cNvPr>
          <p:cNvGraphicFramePr>
            <a:graphicFrameLocks/>
          </p:cNvGraphicFramePr>
          <p:nvPr/>
        </p:nvGraphicFramePr>
        <p:xfrm>
          <a:off x="6292916" y="1711863"/>
          <a:ext cx="5289483" cy="451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6BF5DDB-C696-7C49-AA21-40B7AF6D7B5B}"/>
              </a:ext>
            </a:extLst>
          </p:cNvPr>
          <p:cNvGrpSpPr/>
          <p:nvPr/>
        </p:nvGrpSpPr>
        <p:grpSpPr>
          <a:xfrm>
            <a:off x="1825153" y="1282309"/>
            <a:ext cx="8556232" cy="380967"/>
            <a:chOff x="1825153" y="1282309"/>
            <a:chExt cx="8556232" cy="38096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E29463-3BF7-E142-BC9F-EA887C334818}"/>
                </a:ext>
              </a:extLst>
            </p:cNvPr>
            <p:cNvSpPr txBox="1"/>
            <p:nvPr/>
          </p:nvSpPr>
          <p:spPr>
            <a:xfrm>
              <a:off x="1825153" y="1324722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SACRAMENTO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9AC49A-9C7C-2743-809F-AFC105471BF1}"/>
                </a:ext>
              </a:extLst>
            </p:cNvPr>
            <p:cNvSpPr txBox="1"/>
            <p:nvPr/>
          </p:nvSpPr>
          <p:spPr>
            <a:xfrm>
              <a:off x="7493932" y="1282309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BAY AREA</a:t>
              </a:r>
            </a:p>
          </p:txBody>
        </p:sp>
      </p:grp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1688B0F-C4C7-ED47-ACFC-84100DBC1B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373227"/>
              </p:ext>
            </p:extLst>
          </p:nvPr>
        </p:nvGraphicFramePr>
        <p:xfrm>
          <a:off x="790222" y="1711863"/>
          <a:ext cx="4957312" cy="4580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663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22C9-611B-48D1-A26E-7FF0AA4E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5495"/>
            <a:ext cx="10792177" cy="960728"/>
          </a:xfrm>
        </p:spPr>
        <p:txBody>
          <a:bodyPr>
            <a:normAutofit/>
          </a:bodyPr>
          <a:lstStyle/>
          <a:p>
            <a:r>
              <a:rPr lang="en-US" dirty="0"/>
              <a:t>TNC mode share is highest for work-related, social/recreation and meal trips, and lowest for escorting and shopping trips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8BD431C-60BA-4D53-84F4-2A0A7E9A464A}"/>
              </a:ext>
            </a:extLst>
          </p:cNvPr>
          <p:cNvGraphicFramePr>
            <a:graphicFrameLocks/>
          </p:cNvGraphicFramePr>
          <p:nvPr/>
        </p:nvGraphicFramePr>
        <p:xfrm>
          <a:off x="790222" y="1620863"/>
          <a:ext cx="4915161" cy="4595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0DB0715-D298-4F6A-A07B-2FCB82DC728C}"/>
              </a:ext>
            </a:extLst>
          </p:cNvPr>
          <p:cNvGraphicFramePr>
            <a:graphicFrameLocks/>
          </p:cNvGraphicFramePr>
          <p:nvPr/>
        </p:nvGraphicFramePr>
        <p:xfrm>
          <a:off x="6388832" y="1620863"/>
          <a:ext cx="4872918" cy="4595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DEC15C1-755B-D849-9D6A-45180133A758}"/>
              </a:ext>
            </a:extLst>
          </p:cNvPr>
          <p:cNvGrpSpPr/>
          <p:nvPr/>
        </p:nvGrpSpPr>
        <p:grpSpPr>
          <a:xfrm>
            <a:off x="1825153" y="1282309"/>
            <a:ext cx="8556232" cy="380967"/>
            <a:chOff x="1825153" y="1282309"/>
            <a:chExt cx="8556232" cy="380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B29744-4780-7C4C-A9CC-85F2D3F9174A}"/>
                </a:ext>
              </a:extLst>
            </p:cNvPr>
            <p:cNvSpPr txBox="1"/>
            <p:nvPr/>
          </p:nvSpPr>
          <p:spPr>
            <a:xfrm>
              <a:off x="1825153" y="1324722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SACRAMENTO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6F7B5B-268C-9248-89FE-B3BA0CAF3BD3}"/>
                </a:ext>
              </a:extLst>
            </p:cNvPr>
            <p:cNvSpPr txBox="1"/>
            <p:nvPr/>
          </p:nvSpPr>
          <p:spPr>
            <a:xfrm>
              <a:off x="7493932" y="1282309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BAY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31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43A2A-1298-4DCD-90D2-E657ABF3A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8578628" cy="1002195"/>
          </a:xfrm>
        </p:spPr>
        <p:txBody>
          <a:bodyPr/>
          <a:lstStyle/>
          <a:p>
            <a:r>
              <a:rPr lang="en-US" dirty="0"/>
              <a:t>Tour Mode Choice Models Including TNC Mode</a:t>
            </a:r>
          </a:p>
        </p:txBody>
      </p:sp>
    </p:spTree>
    <p:extLst>
      <p:ext uri="{BB962C8B-B14F-4D97-AF65-F5344CB8AC3E}">
        <p14:creationId xmlns:p14="http://schemas.microsoft.com/office/powerpoint/2010/main" val="86085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2401-774D-4467-984C-F327B92B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6E85A-52C8-4BAC-B620-6E20C816F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900" y="1436689"/>
            <a:ext cx="10792883" cy="437038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/>
              <a:t>Tour-level mode choice models estimated on the Sacramento data using the </a:t>
            </a:r>
            <a:r>
              <a:rPr lang="en-US" sz="2400" dirty="0" err="1"/>
              <a:t>DaySim</a:t>
            </a:r>
            <a:r>
              <a:rPr lang="en-US" sz="2400" dirty="0"/>
              <a:t> software and SACSIM inputs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Data is for weekdays only (Mon-Fri)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Data is unweighted. (Weighted data used later for model calibration.)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Separate models presented here for</a:t>
            </a:r>
            <a:r>
              <a:rPr lang="en-US" dirty="0"/>
              <a:t> </a:t>
            </a:r>
            <a:r>
              <a:rPr lang="en-US" sz="2400" dirty="0"/>
              <a:t>home-based work tours and home-based non-work/school tours</a:t>
            </a:r>
          </a:p>
          <a:p>
            <a:pPr marL="119063" indent="0">
              <a:spcBef>
                <a:spcPts val="180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831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DFEE-FECA-468B-A8C7-D88E7585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estimation sample sizes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219D-EB00-46E4-B37A-0F878DE21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17" y="1235367"/>
            <a:ext cx="10792883" cy="618416"/>
          </a:xfrm>
        </p:spPr>
        <p:txBody>
          <a:bodyPr/>
          <a:lstStyle/>
          <a:p>
            <a:pPr marL="119063" indent="0">
              <a:buNone/>
            </a:pPr>
            <a:r>
              <a:rPr lang="en-US" dirty="0"/>
              <a:t>HB Non-Work/School Tours			           HB Work Tours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0D46BA7-5A55-4999-BA3F-C4F58EA51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452476"/>
              </p:ext>
            </p:extLst>
          </p:nvPr>
        </p:nvGraphicFramePr>
        <p:xfrm>
          <a:off x="544763" y="1864394"/>
          <a:ext cx="5582987" cy="440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0D46BA7-5A55-4999-BA3F-C4F58EA51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147587"/>
              </p:ext>
            </p:extLst>
          </p:nvPr>
        </p:nvGraphicFramePr>
        <p:xfrm>
          <a:off x="6185958" y="1853784"/>
          <a:ext cx="5364692" cy="441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2202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0433-D991-4596-ADC0-08A0F44F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38" y="0"/>
            <a:ext cx="10792177" cy="960728"/>
          </a:xfrm>
        </p:spPr>
        <p:txBody>
          <a:bodyPr/>
          <a:lstStyle/>
          <a:p>
            <a:r>
              <a:rPr lang="en-US" dirty="0"/>
              <a:t>Direction and significance of TNC utility variables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E6A0F5-8AA2-4274-948E-1CD609108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784411"/>
              </p:ext>
            </p:extLst>
          </p:nvPr>
        </p:nvGraphicFramePr>
        <p:xfrm>
          <a:off x="956940" y="794230"/>
          <a:ext cx="8288464" cy="5264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235">
                  <a:extLst>
                    <a:ext uri="{9D8B030D-6E8A-4147-A177-3AD203B41FA5}">
                      <a16:colId xmlns:a16="http://schemas.microsoft.com/office/drawing/2014/main" val="3036190658"/>
                    </a:ext>
                  </a:extLst>
                </a:gridCol>
                <a:gridCol w="2155372">
                  <a:extLst>
                    <a:ext uri="{9D8B030D-6E8A-4147-A177-3AD203B41FA5}">
                      <a16:colId xmlns:a16="http://schemas.microsoft.com/office/drawing/2014/main" val="310449690"/>
                    </a:ext>
                  </a:extLst>
                </a:gridCol>
                <a:gridCol w="2394857">
                  <a:extLst>
                    <a:ext uri="{9D8B030D-6E8A-4147-A177-3AD203B41FA5}">
                      <a16:colId xmlns:a16="http://schemas.microsoft.com/office/drawing/2014/main" val="716010957"/>
                    </a:ext>
                  </a:extLst>
                </a:gridCol>
              </a:tblGrid>
              <a:tr h="403374">
                <a:tc>
                  <a:txBody>
                    <a:bodyPr/>
                    <a:lstStyle/>
                    <a:p>
                      <a:r>
                        <a:rPr lang="en-US" sz="1600" dirty="0"/>
                        <a:t>VARIABLE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WORK TOURS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OTHER TOURS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965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dirty="0"/>
                        <a:t>Mode-specific constant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386705"/>
                  </a:ext>
                </a:extLst>
              </a:tr>
              <a:tr h="254151">
                <a:tc>
                  <a:txBody>
                    <a:bodyPr/>
                    <a:lstStyle/>
                    <a:p>
                      <a:r>
                        <a:rPr lang="en-US" sz="1800" b="0" dirty="0"/>
                        <a:t>In-vehicle time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23962"/>
                  </a:ext>
                </a:extLst>
              </a:tr>
              <a:tr h="142541">
                <a:tc>
                  <a:txBody>
                    <a:bodyPr/>
                    <a:lstStyle/>
                    <a:p>
                      <a:r>
                        <a:rPr lang="en-US" sz="1800" b="0" dirty="0"/>
                        <a:t>Fare cost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842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dirty="0"/>
                        <a:t>No cars in HH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 +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997669"/>
                  </a:ext>
                </a:extLst>
              </a:tr>
              <a:tr h="446438">
                <a:tc>
                  <a:txBody>
                    <a:bodyPr/>
                    <a:lstStyle/>
                    <a:p>
                      <a:r>
                        <a:rPr lang="en-US" sz="1800" b="0" dirty="0"/>
                        <a:t>Car competition in HH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933727"/>
                  </a:ext>
                </a:extLst>
              </a:tr>
              <a:tr h="440321">
                <a:tc>
                  <a:txBody>
                    <a:bodyPr/>
                    <a:lstStyle/>
                    <a:p>
                      <a:r>
                        <a:rPr lang="en-US" sz="1800" b="0" dirty="0"/>
                        <a:t>Income under $25,000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391483"/>
                  </a:ext>
                </a:extLst>
              </a:tr>
              <a:tr h="440321">
                <a:tc>
                  <a:txBody>
                    <a:bodyPr/>
                    <a:lstStyle/>
                    <a:p>
                      <a:r>
                        <a:rPr lang="en-US" sz="1800" b="0" dirty="0"/>
                        <a:t>Income over $100,000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038928"/>
                  </a:ext>
                </a:extLst>
              </a:tr>
              <a:tr h="220161">
                <a:tc>
                  <a:txBody>
                    <a:bodyPr/>
                    <a:lstStyle/>
                    <a:p>
                      <a:r>
                        <a:rPr lang="en-US" sz="1800" b="0" dirty="0"/>
                        <a:t>Tour main purpose is shopping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007509"/>
                  </a:ext>
                </a:extLst>
              </a:tr>
              <a:tr h="220161">
                <a:tc>
                  <a:txBody>
                    <a:bodyPr/>
                    <a:lstStyle/>
                    <a:p>
                      <a:r>
                        <a:rPr lang="en-US" sz="1800" b="0" dirty="0"/>
                        <a:t>Departure time is after 9 PM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822866"/>
                  </a:ext>
                </a:extLst>
              </a:tr>
              <a:tr h="446438">
                <a:tc>
                  <a:txBody>
                    <a:bodyPr/>
                    <a:lstStyle/>
                    <a:p>
                      <a:r>
                        <a:rPr lang="en-US" sz="1800" b="0" dirty="0"/>
                        <a:t>Transit stop density near home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-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082313"/>
                  </a:ext>
                </a:extLst>
              </a:tr>
              <a:tr h="446438">
                <a:tc>
                  <a:txBody>
                    <a:bodyPr/>
                    <a:lstStyle/>
                    <a:p>
                      <a:r>
                        <a:rPr lang="en-US" sz="1800" b="0" dirty="0"/>
                        <a:t>Land use density near home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 +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288457"/>
                  </a:ext>
                </a:extLst>
              </a:tr>
              <a:tr h="446438">
                <a:tc>
                  <a:txBody>
                    <a:bodyPr/>
                    <a:lstStyle/>
                    <a:p>
                      <a:r>
                        <a:rPr lang="en-US" sz="1800" b="0" dirty="0"/>
                        <a:t>Land use density near destination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 +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86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375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10DB655-F1E8-EC48-9175-DC5B1FD5DF21}"/>
              </a:ext>
            </a:extLst>
          </p:cNvPr>
          <p:cNvGrpSpPr/>
          <p:nvPr/>
        </p:nvGrpSpPr>
        <p:grpSpPr>
          <a:xfrm>
            <a:off x="2552835" y="3167343"/>
            <a:ext cx="4796694" cy="1892493"/>
            <a:chOff x="2552835" y="3401350"/>
            <a:chExt cx="4796694" cy="189249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65644B-62BC-4F1F-A257-C70C1B70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1592" y="3401350"/>
              <a:ext cx="1863493" cy="1060543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CAB0611-7708-49D7-A121-7A039A8C6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2835" y="4455492"/>
              <a:ext cx="503706" cy="787882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C4C2768-343D-420C-93C0-44C46A362B1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92" y="4468295"/>
              <a:ext cx="437039" cy="775079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B4682AF-E2A8-4669-A471-84D72B891842}"/>
                </a:ext>
              </a:extLst>
            </p:cNvPr>
            <p:cNvCxnSpPr>
              <a:cxnSpLocks/>
            </p:cNvCxnSpPr>
            <p:nvPr/>
          </p:nvCxnSpPr>
          <p:spPr>
            <a:xfrm>
              <a:off x="4907292" y="3401350"/>
              <a:ext cx="18409" cy="1076899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32B822-F6DC-458A-8F80-998CB5F31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4979" y="4508118"/>
              <a:ext cx="4550" cy="741299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227982-F024-4709-B0E5-F0D7E3612B38}"/>
                </a:ext>
              </a:extLst>
            </p:cNvPr>
            <p:cNvCxnSpPr>
              <a:cxnSpLocks/>
              <a:stCxn id="65" idx="1"/>
            </p:cNvCxnSpPr>
            <p:nvPr/>
          </p:nvCxnSpPr>
          <p:spPr>
            <a:xfrm flipH="1" flipV="1">
              <a:off x="4907292" y="3401350"/>
              <a:ext cx="2398068" cy="1030114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1E382EB-E6A4-4065-B073-789D0DC9512C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>
              <a:off x="4907291" y="3414153"/>
              <a:ext cx="1548982" cy="1017311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730BDDA-5E66-6F41-82E5-09594B6657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4573" y="4455492"/>
              <a:ext cx="503706" cy="787882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F6F9CD1-1910-7D4C-933F-891B028192AE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30" y="4468295"/>
              <a:ext cx="437039" cy="775079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824B14-7D75-004C-8A8B-634245B1DEC5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 flipH="1">
              <a:off x="6495892" y="4413168"/>
              <a:ext cx="4550" cy="880675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387AFF8B-8AC3-0044-BBC0-21B5BB1CA0B0}"/>
              </a:ext>
            </a:extLst>
          </p:cNvPr>
          <p:cNvSpPr/>
          <p:nvPr/>
        </p:nvSpPr>
        <p:spPr>
          <a:xfrm>
            <a:off x="4108826" y="4823558"/>
            <a:ext cx="747488" cy="943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7F2690-0429-EB45-A982-8552C337DB66}"/>
              </a:ext>
            </a:extLst>
          </p:cNvPr>
          <p:cNvSpPr/>
          <p:nvPr/>
        </p:nvSpPr>
        <p:spPr>
          <a:xfrm>
            <a:off x="1870714" y="4823558"/>
            <a:ext cx="1185828" cy="943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0C5F7-BC59-40ED-9B84-D6D9DDF6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comments on model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D7C8C-497D-4570-B03C-9BEA8108A4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9771" y="1334018"/>
            <a:ext cx="11001430" cy="1888154"/>
          </a:xfrm>
        </p:spPr>
        <p:txBody>
          <a:bodyPr/>
          <a:lstStyle/>
          <a:p>
            <a:pPr>
              <a:lnSpc>
                <a:spcPts val="3360"/>
              </a:lnSpc>
              <a:spcBef>
                <a:spcPts val="1800"/>
              </a:spcBef>
            </a:pPr>
            <a:r>
              <a:rPr lang="en-US" sz="2400" dirty="0"/>
              <a:t>Age variables were tested but were not significant in either model</a:t>
            </a:r>
          </a:p>
          <a:p>
            <a:pPr>
              <a:lnSpc>
                <a:spcPts val="3360"/>
              </a:lnSpc>
              <a:spcBef>
                <a:spcPts val="1800"/>
              </a:spcBef>
            </a:pPr>
            <a:r>
              <a:rPr lang="en-US" sz="2400" dirty="0"/>
              <a:t>Mode nesting structures were tested nesting TNC with car, transit or walk/bike, but best results were obtained leaving TNC in a separate nest.</a:t>
            </a:r>
          </a:p>
          <a:p>
            <a:pPr>
              <a:lnSpc>
                <a:spcPts val="3360"/>
              </a:lnSpc>
              <a:spcBef>
                <a:spcPts val="1800"/>
              </a:spcBef>
            </a:pPr>
            <a:endParaRPr lang="en-US" sz="2400" dirty="0"/>
          </a:p>
          <a:p>
            <a:pPr marL="119063" indent="0">
              <a:lnSpc>
                <a:spcPts val="3360"/>
              </a:lnSpc>
              <a:spcBef>
                <a:spcPts val="1800"/>
              </a:spcBef>
              <a:buNone/>
            </a:pP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9D5332-D2DD-4E49-97D2-C0E7D1B2B6BA}"/>
              </a:ext>
            </a:extLst>
          </p:cNvPr>
          <p:cNvSpPr txBox="1"/>
          <p:nvPr/>
        </p:nvSpPr>
        <p:spPr>
          <a:xfrm>
            <a:off x="2220126" y="5314370"/>
            <a:ext cx="78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WALK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34FDD0-8002-4031-92DC-4A0757945437}"/>
              </a:ext>
            </a:extLst>
          </p:cNvPr>
          <p:cNvSpPr txBox="1"/>
          <p:nvPr/>
        </p:nvSpPr>
        <p:spPr>
          <a:xfrm>
            <a:off x="3129094" y="5522087"/>
            <a:ext cx="78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BIKE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C1AE06-1C17-4531-B7C6-21694E74FE18}"/>
              </a:ext>
            </a:extLst>
          </p:cNvPr>
          <p:cNvSpPr txBox="1"/>
          <p:nvPr/>
        </p:nvSpPr>
        <p:spPr>
          <a:xfrm>
            <a:off x="6960298" y="5522087"/>
            <a:ext cx="78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TNC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B18677-7C85-4B79-A646-094FAAADB17F}"/>
              </a:ext>
            </a:extLst>
          </p:cNvPr>
          <p:cNvSpPr txBox="1"/>
          <p:nvPr/>
        </p:nvSpPr>
        <p:spPr>
          <a:xfrm>
            <a:off x="4941741" y="5402380"/>
            <a:ext cx="90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CAR HOV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E2D988-AF6A-4211-96EB-D50AB5978393}"/>
              </a:ext>
            </a:extLst>
          </p:cNvPr>
          <p:cNvSpPr txBox="1"/>
          <p:nvPr/>
        </p:nvSpPr>
        <p:spPr>
          <a:xfrm>
            <a:off x="4108826" y="5227199"/>
            <a:ext cx="78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CAR SOV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8A6BD2-D8F0-F44F-BCA8-7A6434F5226D}"/>
              </a:ext>
            </a:extLst>
          </p:cNvPr>
          <p:cNvSpPr/>
          <p:nvPr/>
        </p:nvSpPr>
        <p:spPr>
          <a:xfrm>
            <a:off x="6060997" y="4823558"/>
            <a:ext cx="747488" cy="943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D8A4-257E-4FBE-A131-F6BBB20A98A3}"/>
              </a:ext>
            </a:extLst>
          </p:cNvPr>
          <p:cNvSpPr txBox="1"/>
          <p:nvPr/>
        </p:nvSpPr>
        <p:spPr>
          <a:xfrm>
            <a:off x="5931385" y="5314370"/>
            <a:ext cx="116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TRANSIT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A22B312-A8E3-8B4D-8F16-4A1C0738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22" y="4868758"/>
            <a:ext cx="279400" cy="46355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00A18DC-7458-D344-8A02-D80A3887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919" y="5068456"/>
            <a:ext cx="521986" cy="4536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B25AFB0-863D-C349-8C8C-7FEBB7DB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414" y="5082595"/>
            <a:ext cx="244304" cy="463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5D6D2E8-2BCD-044F-82ED-DC663D83E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430" y="4868146"/>
            <a:ext cx="499326" cy="46416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9656945-FD98-E940-B309-9198294EE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735" y="5104602"/>
            <a:ext cx="917270" cy="30250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4E34174-4B2C-9B4C-BDE8-E69A44116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9062" y="4897692"/>
            <a:ext cx="493764" cy="344139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6CB46BEA-B4FB-D64E-AB10-341D3E7740F9}"/>
              </a:ext>
            </a:extLst>
          </p:cNvPr>
          <p:cNvSpPr/>
          <p:nvPr/>
        </p:nvSpPr>
        <p:spPr>
          <a:xfrm>
            <a:off x="4853981" y="3122355"/>
            <a:ext cx="124930" cy="12493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13BDE3E-4305-2241-BA59-80E3730F43B0}"/>
              </a:ext>
            </a:extLst>
          </p:cNvPr>
          <p:cNvSpPr/>
          <p:nvPr/>
        </p:nvSpPr>
        <p:spPr>
          <a:xfrm>
            <a:off x="3002696" y="4179161"/>
            <a:ext cx="124930" cy="12493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3888344-89FE-8E4C-BDE3-710800C8D284}"/>
              </a:ext>
            </a:extLst>
          </p:cNvPr>
          <p:cNvSpPr/>
          <p:nvPr/>
        </p:nvSpPr>
        <p:spPr>
          <a:xfrm>
            <a:off x="4868658" y="4179161"/>
            <a:ext cx="124930" cy="12493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B1B006A-95B0-A144-9934-2361579F254A}"/>
              </a:ext>
            </a:extLst>
          </p:cNvPr>
          <p:cNvSpPr/>
          <p:nvPr/>
        </p:nvSpPr>
        <p:spPr>
          <a:xfrm>
            <a:off x="6437977" y="4179161"/>
            <a:ext cx="124930" cy="12493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087CECD-48A8-2C4A-8EA2-0D4B51424BAB}"/>
              </a:ext>
            </a:extLst>
          </p:cNvPr>
          <p:cNvSpPr/>
          <p:nvPr/>
        </p:nvSpPr>
        <p:spPr>
          <a:xfrm>
            <a:off x="7287064" y="4179161"/>
            <a:ext cx="124930" cy="12493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9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43A2A-1298-4DCD-90D2-E657ABF3A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8578628" cy="1002195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58750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F657-1EE0-4EA3-BE38-70027E6F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and presentation 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2B1B7-18FE-4714-878B-A2F10EC610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004" y="1436689"/>
            <a:ext cx="10792883" cy="4370387"/>
          </a:xfrm>
        </p:spPr>
        <p:txBody>
          <a:bodyPr/>
          <a:lstStyle/>
          <a:p>
            <a:pPr marL="119063" indent="0">
              <a:lnSpc>
                <a:spcPts val="2360"/>
              </a:lnSpc>
              <a:buNone/>
            </a:pPr>
            <a:r>
              <a:rPr lang="en-US" sz="1800" b="1" i="1" dirty="0"/>
              <a:t>Christopher Coy and Elizabeth Greene of RSG led the survey efforts.</a:t>
            </a:r>
          </a:p>
          <a:p>
            <a:pPr marL="119063" indent="0">
              <a:lnSpc>
                <a:spcPts val="2360"/>
              </a:lnSpc>
              <a:buNone/>
            </a:pPr>
            <a:r>
              <a:rPr lang="en-US" sz="1800" b="1" i="1" dirty="0"/>
              <a:t>Thanks to our client sponsors for their vision and financial support: </a:t>
            </a:r>
            <a:br>
              <a:rPr lang="en-US" sz="1800" b="1" i="1" dirty="0"/>
            </a:br>
            <a:r>
              <a:rPr lang="en-US" sz="1800" b="1" i="1" dirty="0"/>
              <a:t>Shengyi Gao (SACOG), Joe Castiglione (SFCTA) and Shimon Israel (MTC). </a:t>
            </a:r>
            <a:br>
              <a:rPr lang="en-US" sz="1800" b="1" i="1" dirty="0"/>
            </a:br>
            <a:r>
              <a:rPr lang="en-US" sz="1800" b="1" i="1" dirty="0"/>
              <a:t>Caltrans provided financial support for further data collection</a:t>
            </a:r>
          </a:p>
          <a:p>
            <a:endParaRPr lang="en-US" sz="2400" dirty="0"/>
          </a:p>
          <a:p>
            <a:pPr marL="119063" indent="0">
              <a:buNone/>
            </a:pPr>
            <a:r>
              <a:rPr lang="en-US" sz="2400" b="1" dirty="0"/>
              <a:t>Outline</a:t>
            </a:r>
          </a:p>
          <a:p>
            <a:r>
              <a:rPr lang="en-US" sz="2000" dirty="0"/>
              <a:t>Overview of the Sacramento and Bay Area surveys</a:t>
            </a:r>
          </a:p>
          <a:p>
            <a:r>
              <a:rPr lang="en-US" sz="2000" dirty="0"/>
              <a:t>TNC mode share descriptive analysis</a:t>
            </a:r>
          </a:p>
          <a:p>
            <a:r>
              <a:rPr lang="en-US" sz="2000" dirty="0"/>
              <a:t>Estimation results for two tour-level mode choice models</a:t>
            </a:r>
          </a:p>
          <a:p>
            <a:r>
              <a:rPr lang="en-US" sz="2000" dirty="0"/>
              <a:t>Conclusions</a:t>
            </a:r>
          </a:p>
          <a:p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B637CE-870A-4050-8BD3-886412834C09}"/>
              </a:ext>
            </a:extLst>
          </p:cNvPr>
          <p:cNvCxnSpPr>
            <a:cxnSpLocks/>
          </p:cNvCxnSpPr>
          <p:nvPr/>
        </p:nvCxnSpPr>
        <p:spPr>
          <a:xfrm>
            <a:off x="790222" y="3010186"/>
            <a:ext cx="980814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8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C5F7-BC59-40ED-9B84-D6D9DDF6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D7C8C-497D-4570-B03C-9BEA8108A4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595" y="1470308"/>
            <a:ext cx="10406948" cy="437038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/>
              <a:t>Even though the overall TNC mode shares in the two surveys are very different, the patterns in mode shares along key dimensions are very similar (except for income).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Multi-day smartphone data collection and geographic oversampling allow collection of enough TNC trips to estimate several significant variables for TNC in mode choice models, even in a region where the actual TNC mode share is still quite low.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The Bay Area data with about 5,000 TNC trips will provide rich data for mode choice model estimation.</a:t>
            </a:r>
          </a:p>
          <a:p>
            <a:pPr>
              <a:spcBef>
                <a:spcPts val="1800"/>
              </a:spcBef>
            </a:pPr>
            <a:endParaRPr lang="en-US" sz="2400" dirty="0"/>
          </a:p>
          <a:p>
            <a:pPr marL="119063" indent="0">
              <a:spcBef>
                <a:spcPts val="180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1612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E853063-6EA5-43F2-954C-0CA61F7160E3}"/>
              </a:ext>
            </a:extLst>
          </p:cNvPr>
          <p:cNvSpPr txBox="1">
            <a:spLocks/>
          </p:cNvSpPr>
          <p:nvPr/>
        </p:nvSpPr>
        <p:spPr>
          <a:xfrm>
            <a:off x="4262264" y="4234801"/>
            <a:ext cx="5883627" cy="285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Mark Bradley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3B56875-25B2-40C2-9306-91D2BB4174BF}"/>
              </a:ext>
            </a:extLst>
          </p:cNvPr>
          <p:cNvSpPr txBox="1">
            <a:spLocks/>
          </p:cNvSpPr>
          <p:nvPr/>
        </p:nvSpPr>
        <p:spPr>
          <a:xfrm>
            <a:off x="4289411" y="4621721"/>
            <a:ext cx="5884333" cy="295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Senior Director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91EFF71-9CF2-407F-A9E8-96A26A84DE68}"/>
              </a:ext>
            </a:extLst>
          </p:cNvPr>
          <p:cNvSpPr txBox="1">
            <a:spLocks/>
          </p:cNvSpPr>
          <p:nvPr/>
        </p:nvSpPr>
        <p:spPr>
          <a:xfrm>
            <a:off x="4262264" y="5018697"/>
            <a:ext cx="5884333" cy="554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Mark.Bradley@rsginc.com</a:t>
            </a:r>
          </a:p>
        </p:txBody>
      </p:sp>
    </p:spTree>
    <p:extLst>
      <p:ext uri="{BB962C8B-B14F-4D97-AF65-F5344CB8AC3E}">
        <p14:creationId xmlns:p14="http://schemas.microsoft.com/office/powerpoint/2010/main" val="234943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43A2A-1298-4DCD-90D2-E657ABF3A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872163" cy="1002195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8046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9A3A-7E7F-42FF-B785-4ADFAF05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surveys are optimized to capture TNC trip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F3401-6DC7-4AC9-9503-305D18AB9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0" y="1308571"/>
            <a:ext cx="2500313" cy="4447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22AB7-9DA2-4322-9212-3F6B24916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623" y="1308570"/>
            <a:ext cx="2500313" cy="4447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9920A-C51F-406A-B546-C05F84B1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094" y="1308570"/>
            <a:ext cx="2500313" cy="444722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BCA4EBC-97A2-4670-9386-50F45C3729B0}"/>
              </a:ext>
            </a:extLst>
          </p:cNvPr>
          <p:cNvSpPr/>
          <p:nvPr/>
        </p:nvSpPr>
        <p:spPr>
          <a:xfrm>
            <a:off x="2854758" y="3165359"/>
            <a:ext cx="457200" cy="366823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A73C94F-3CF4-4DA6-A0BF-10CB3A96AC18}"/>
              </a:ext>
            </a:extLst>
          </p:cNvPr>
          <p:cNvSpPr/>
          <p:nvPr/>
        </p:nvSpPr>
        <p:spPr>
          <a:xfrm>
            <a:off x="5892915" y="2136745"/>
            <a:ext cx="457200" cy="366823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A02D5-C935-4DC6-9998-7B88834FD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628" y="1308570"/>
            <a:ext cx="2500661" cy="444784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B6E8B21-F2E7-4216-9BA6-6A4DFD331D4D}"/>
              </a:ext>
            </a:extLst>
          </p:cNvPr>
          <p:cNvSpPr/>
          <p:nvPr/>
        </p:nvSpPr>
        <p:spPr>
          <a:xfrm>
            <a:off x="8934386" y="3468768"/>
            <a:ext cx="457200" cy="366823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1442-6936-4F75-BB69-55BF8517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Sampling: What have we achieved in the Bay Area so far? We’ve validated that ABS oversampling for TNC users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7E775-DA3E-41FF-A586-A85354B7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04" y="1911511"/>
            <a:ext cx="5353050" cy="3781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1637D-ABCA-48C1-A7E7-CC80DB2F4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41" y="1911511"/>
            <a:ext cx="5127691" cy="378142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C802052-7089-4207-8C2A-41C6B435C9C8}"/>
              </a:ext>
            </a:extLst>
          </p:cNvPr>
          <p:cNvSpPr/>
          <p:nvPr/>
        </p:nvSpPr>
        <p:spPr>
          <a:xfrm>
            <a:off x="5785361" y="3489649"/>
            <a:ext cx="400948" cy="317241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F6DDA-C4BD-4CAC-96AE-0ACC4C2604DE}"/>
              </a:ext>
            </a:extLst>
          </p:cNvPr>
          <p:cNvSpPr/>
          <p:nvPr/>
        </p:nvSpPr>
        <p:spPr>
          <a:xfrm>
            <a:off x="77999" y="1542179"/>
            <a:ext cx="5875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Model where TNC users live </a:t>
            </a:r>
            <a:r>
              <a:rPr lang="en-US" dirty="0">
                <a:sym typeface="Wingdings" panose="05000000000000000000" pitchFamily="2" charset="2"/>
              </a:rPr>
              <a:t> Heavy Oversampling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2DE45-4F40-4265-8405-018772D94045}"/>
              </a:ext>
            </a:extLst>
          </p:cNvPr>
          <p:cNvSpPr/>
          <p:nvPr/>
        </p:nvSpPr>
        <p:spPr>
          <a:xfrm>
            <a:off x="6031056" y="1546677"/>
            <a:ext cx="6297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Obtains more participants who live in those Block Groups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6161CB-7800-47F1-A82A-0EA1F8E0B7D9}"/>
              </a:ext>
            </a:extLst>
          </p:cNvPr>
          <p:cNvSpPr/>
          <p:nvPr/>
        </p:nvSpPr>
        <p:spPr>
          <a:xfrm>
            <a:off x="339004" y="5691841"/>
            <a:ext cx="5446357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400" i="1" dirty="0"/>
              <a:t>Darker-shaded Block Groups had higher expected TNC use and received higher invitation rates.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4046D-9E38-4AA3-B13F-FB60077CE2ED}"/>
              </a:ext>
            </a:extLst>
          </p:cNvPr>
          <p:cNvSpPr/>
          <p:nvPr/>
        </p:nvSpPr>
        <p:spPr>
          <a:xfrm>
            <a:off x="6245408" y="5691841"/>
            <a:ext cx="5446357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400" i="1" dirty="0"/>
              <a:t>As expected, more participants are coming from the oversampled areas.</a:t>
            </a:r>
          </a:p>
        </p:txBody>
      </p:sp>
    </p:spTree>
    <p:extLst>
      <p:ext uri="{BB962C8B-B14F-4D97-AF65-F5344CB8AC3E}">
        <p14:creationId xmlns:p14="http://schemas.microsoft.com/office/powerpoint/2010/main" val="13606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1442-6936-4F75-BB69-55BF8517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 oversampling for TNC users is very effective </a:t>
            </a:r>
            <a:br>
              <a:rPr lang="en-US" dirty="0"/>
            </a:br>
            <a:r>
              <a:rPr lang="en-US" dirty="0"/>
              <a:t>Scalability/impact depends on the region’s level of TNC use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8D64FD2-AF00-415A-B2C1-75C721FB9DA3}"/>
              </a:ext>
            </a:extLst>
          </p:cNvPr>
          <p:cNvGraphicFramePr>
            <a:graphicFrameLocks noGrp="1"/>
          </p:cNvGraphicFramePr>
          <p:nvPr/>
        </p:nvGraphicFramePr>
        <p:xfrm>
          <a:off x="655206" y="1355840"/>
          <a:ext cx="9951834" cy="4661657"/>
        </p:xfrm>
        <a:graphic>
          <a:graphicData uri="http://schemas.openxmlformats.org/drawingml/2006/table">
            <a:tbl>
              <a:tblPr/>
              <a:tblGrid>
                <a:gridCol w="2589976">
                  <a:extLst>
                    <a:ext uri="{9D8B030D-6E8A-4147-A177-3AD203B41FA5}">
                      <a16:colId xmlns:a16="http://schemas.microsoft.com/office/drawing/2014/main" val="1001926391"/>
                    </a:ext>
                  </a:extLst>
                </a:gridCol>
                <a:gridCol w="2155497">
                  <a:extLst>
                    <a:ext uri="{9D8B030D-6E8A-4147-A177-3AD203B41FA5}">
                      <a16:colId xmlns:a16="http://schemas.microsoft.com/office/drawing/2014/main" val="1763259655"/>
                    </a:ext>
                  </a:extLst>
                </a:gridCol>
                <a:gridCol w="1707887">
                  <a:extLst>
                    <a:ext uri="{9D8B030D-6E8A-4147-A177-3AD203B41FA5}">
                      <a16:colId xmlns:a16="http://schemas.microsoft.com/office/drawing/2014/main" val="3918635651"/>
                    </a:ext>
                  </a:extLst>
                </a:gridCol>
                <a:gridCol w="1707887">
                  <a:extLst>
                    <a:ext uri="{9D8B030D-6E8A-4147-A177-3AD203B41FA5}">
                      <a16:colId xmlns:a16="http://schemas.microsoft.com/office/drawing/2014/main" val="3450693284"/>
                    </a:ext>
                  </a:extLst>
                </a:gridCol>
                <a:gridCol w="1790587">
                  <a:extLst>
                    <a:ext uri="{9D8B030D-6E8A-4147-A177-3AD203B41FA5}">
                      <a16:colId xmlns:a16="http://schemas.microsoft.com/office/drawing/2014/main" val="4115515389"/>
                    </a:ext>
                  </a:extLst>
                </a:gridCol>
              </a:tblGrid>
              <a:tr h="971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Region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Strata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self-described ‘TNC Users’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TNC mode 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‘Shared mobility’ mode share</a:t>
                      </a:r>
                      <a:b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(car/bike/scooter)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494997"/>
                  </a:ext>
                </a:extLst>
              </a:tr>
              <a:tr h="242919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Francisco County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High TNC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2018"/>
                  </a:ext>
                </a:extLst>
              </a:tr>
              <a:tr h="242919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TNC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553779"/>
                  </a:ext>
                </a:extLst>
              </a:tr>
              <a:tr h="242919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TNC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94704"/>
                  </a:ext>
                </a:extLst>
              </a:tr>
              <a:tr h="240889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Population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905160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392964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161056"/>
                  </a:ext>
                </a:extLst>
              </a:tr>
              <a:tr h="242919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8-County Region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High TNC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732363"/>
                  </a:ext>
                </a:extLst>
              </a:tr>
              <a:tr h="242919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TNC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57240"/>
                  </a:ext>
                </a:extLst>
              </a:tr>
              <a:tr h="242919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TNC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017658"/>
                  </a:ext>
                </a:extLst>
              </a:tr>
              <a:tr h="240889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Population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170132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81814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329914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289114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663514-EC91-4DBB-B134-179E7FFFC3E3}"/>
              </a:ext>
            </a:extLst>
          </p:cNvPr>
          <p:cNvSpPr/>
          <p:nvPr/>
        </p:nvSpPr>
        <p:spPr>
          <a:xfrm>
            <a:off x="7330816" y="1402079"/>
            <a:ext cx="1240520" cy="4661657"/>
          </a:xfrm>
          <a:prstGeom prst="roundRect">
            <a:avLst/>
          </a:prstGeom>
          <a:noFill/>
          <a:ln w="38100">
            <a:solidFill>
              <a:schemeClr val="bg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87C5E5-4BB2-4A84-AC54-C6BEC6345147}"/>
              </a:ext>
            </a:extLst>
          </p:cNvPr>
          <p:cNvSpPr/>
          <p:nvPr/>
        </p:nvSpPr>
        <p:spPr>
          <a:xfrm>
            <a:off x="1281396" y="6321752"/>
            <a:ext cx="10081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* Based upon a draft dataset of 1,145 persons who completed the Bay Area TNC study in 2018. All survey figures unweighted.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FF97688-5DAC-4A63-9189-8E4CF3CE9368}"/>
              </a:ext>
            </a:extLst>
          </p:cNvPr>
          <p:cNvSpPr/>
          <p:nvPr/>
        </p:nvSpPr>
        <p:spPr>
          <a:xfrm rot="16200000">
            <a:off x="10401212" y="2684694"/>
            <a:ext cx="1071018" cy="417596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BCE1D9B-F3FE-4249-8971-83EF769BAFA3}"/>
              </a:ext>
            </a:extLst>
          </p:cNvPr>
          <p:cNvSpPr/>
          <p:nvPr/>
        </p:nvSpPr>
        <p:spPr>
          <a:xfrm rot="16200000">
            <a:off x="10401212" y="4384360"/>
            <a:ext cx="1071017" cy="417596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5F93BC-7677-4EDA-9AFA-BE67A67E297C}"/>
              </a:ext>
            </a:extLst>
          </p:cNvPr>
          <p:cNvGraphicFramePr>
            <a:graphicFrameLocks noGrp="1"/>
          </p:cNvGraphicFramePr>
          <p:nvPr/>
        </p:nvGraphicFramePr>
        <p:xfrm>
          <a:off x="12458700" y="1600200"/>
          <a:ext cx="1645920" cy="4265417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3797923111"/>
                    </a:ext>
                  </a:extLst>
                </a:gridCol>
              </a:tblGrid>
              <a:tr h="971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Persons completing survey 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2018*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273605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212030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15125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125079"/>
                  </a:ext>
                </a:extLst>
              </a:tr>
              <a:tr h="2408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085359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551158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632734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327504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382587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492431"/>
                  </a:ext>
                </a:extLst>
              </a:tr>
              <a:tr h="2408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821123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182733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93114"/>
                  </a:ext>
                </a:extLst>
              </a:tr>
              <a:tr h="242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984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64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37004B-FA7E-4B06-AC22-CCD1B0A2C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12" y="1925268"/>
            <a:ext cx="8670483" cy="4010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FB7520-0687-49D7-9D4E-107016DA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 Francisco’s level of TNC use far outpaces the other counties in the Bay Area, with one-third of adults using TNCs weekly or more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718B3A-0C0A-4AE8-880F-7E7E98E18088}"/>
              </a:ext>
            </a:extLst>
          </p:cNvPr>
          <p:cNvSpPr/>
          <p:nvPr/>
        </p:nvSpPr>
        <p:spPr>
          <a:xfrm>
            <a:off x="0" y="1651112"/>
            <a:ext cx="7558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% of adults from the Nine-County </a:t>
            </a:r>
            <a:r>
              <a:rPr lang="en-US" b="1" dirty="0"/>
              <a:t>Bay Area </a:t>
            </a:r>
            <a:r>
              <a:rPr lang="en-US" dirty="0"/>
              <a:t>TNC survey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50B52-2728-4946-BFBB-8429DAB537A8}"/>
              </a:ext>
            </a:extLst>
          </p:cNvPr>
          <p:cNvSpPr/>
          <p:nvPr/>
        </p:nvSpPr>
        <p:spPr>
          <a:xfrm>
            <a:off x="1219200" y="6372278"/>
            <a:ext cx="1003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srgbClr val="48484A"/>
                </a:solidFill>
              </a:rPr>
              <a:t>* Preliminary results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63AC14B-4981-4681-8BC9-912C1F5E6A59}"/>
              </a:ext>
            </a:extLst>
          </p:cNvPr>
          <p:cNvSpPr/>
          <p:nvPr/>
        </p:nvSpPr>
        <p:spPr>
          <a:xfrm>
            <a:off x="9309101" y="1746288"/>
            <a:ext cx="2755900" cy="1673206"/>
          </a:xfrm>
          <a:prstGeom prst="wedgeRoundRectCallout">
            <a:avLst>
              <a:gd name="adj1" fmla="val -46113"/>
              <a:gd name="adj2" fmla="val 84806"/>
              <a:gd name="adj3" fmla="val 16667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The Eight-County area shows higher TNC use than San Diego &amp; Sacramento (shown earlier)</a:t>
            </a:r>
          </a:p>
        </p:txBody>
      </p:sp>
    </p:spTree>
    <p:extLst>
      <p:ext uri="{BB962C8B-B14F-4D97-AF65-F5344CB8AC3E}">
        <p14:creationId xmlns:p14="http://schemas.microsoft.com/office/powerpoint/2010/main" val="2750586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76A371-DC40-4605-B137-31CD62B3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7198"/>
            <a:ext cx="6364776" cy="3084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7AAD37-BCE3-4795-BC0A-A87116D94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224" y="2807198"/>
            <a:ext cx="6364776" cy="3084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86D5E2-9705-4BAF-8EF6-D15F417F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4638"/>
            <a:ext cx="10944578" cy="960728"/>
          </a:xfrm>
        </p:spPr>
        <p:txBody>
          <a:bodyPr>
            <a:normAutofit/>
          </a:bodyPr>
          <a:lstStyle/>
          <a:p>
            <a:r>
              <a:rPr lang="en-US" dirty="0"/>
              <a:t>About 40% of TNC trips are pooled trips. </a:t>
            </a:r>
            <a:br>
              <a:rPr lang="en-US" dirty="0"/>
            </a:br>
            <a:r>
              <a:rPr lang="en-US" dirty="0"/>
              <a:t>But about 1 in 5 pooled trips are </a:t>
            </a:r>
            <a:r>
              <a:rPr lang="en-US" u="sng" dirty="0"/>
              <a:t>not</a:t>
            </a:r>
            <a:r>
              <a:rPr lang="en-US" dirty="0"/>
              <a:t> actually pooled.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50B07-612E-46AB-B59E-2441C47BBA7B}"/>
              </a:ext>
            </a:extLst>
          </p:cNvPr>
          <p:cNvSpPr/>
          <p:nvPr/>
        </p:nvSpPr>
        <p:spPr>
          <a:xfrm>
            <a:off x="692380" y="1882556"/>
            <a:ext cx="4501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For TNC trips:  What type of Uber/Lyft did you request?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00EC4-D000-4311-B3E0-939F08BB6369}"/>
              </a:ext>
            </a:extLst>
          </p:cNvPr>
          <p:cNvSpPr/>
          <p:nvPr/>
        </p:nvSpPr>
        <p:spPr>
          <a:xfrm>
            <a:off x="1219200" y="6381536"/>
            <a:ext cx="1003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srgbClr val="48484A"/>
                </a:solidFill>
              </a:rPr>
              <a:t>* Preliminary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7509A-1112-466A-A82C-FB036D040855}"/>
              </a:ext>
            </a:extLst>
          </p:cNvPr>
          <p:cNvSpPr/>
          <p:nvPr/>
        </p:nvSpPr>
        <p:spPr>
          <a:xfrm>
            <a:off x="6412045" y="1882556"/>
            <a:ext cx="4501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For Pooled Trips:  How many other passengers?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1F7E16-D8D1-4120-81B6-5542A904FF92}"/>
              </a:ext>
            </a:extLst>
          </p:cNvPr>
          <p:cNvSpPr/>
          <p:nvPr/>
        </p:nvSpPr>
        <p:spPr>
          <a:xfrm>
            <a:off x="6040016" y="2736980"/>
            <a:ext cx="1418253" cy="2960914"/>
          </a:xfrm>
          <a:prstGeom prst="rect">
            <a:avLst/>
          </a:prstGeom>
          <a:noFill/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85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DD3C-7EB2-468D-9134-F21FB190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Among main TNC market (under age 45) pooled use is highest among younger groups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AB22EBF-117B-409A-9C5B-D3B81C8A36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601910"/>
              </p:ext>
            </p:extLst>
          </p:nvPr>
        </p:nvGraphicFramePr>
        <p:xfrm>
          <a:off x="2217771" y="1542740"/>
          <a:ext cx="6881813" cy="4329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0819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5DC5-DAFC-4709-B0D9-86551D0D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Pooled use is highest for incomes below $50,000, and lowest for the highest income group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5978A3D-619E-4B70-9182-8FF36937C9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6310987"/>
              </p:ext>
            </p:extLst>
          </p:nvPr>
        </p:nvGraphicFramePr>
        <p:xfrm>
          <a:off x="1109709" y="1447060"/>
          <a:ext cx="9312675" cy="4589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024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43A2A-1298-4DCD-90D2-E657ABF3A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8978123" cy="1002195"/>
          </a:xfrm>
        </p:spPr>
        <p:txBody>
          <a:bodyPr/>
          <a:lstStyle/>
          <a:p>
            <a:r>
              <a:rPr lang="en-US" dirty="0"/>
              <a:t>Overview of the Sacramento and Bay Area Surveys</a:t>
            </a:r>
          </a:p>
        </p:txBody>
      </p:sp>
    </p:spTree>
    <p:extLst>
      <p:ext uri="{BB962C8B-B14F-4D97-AF65-F5344CB8AC3E}">
        <p14:creationId xmlns:p14="http://schemas.microsoft.com/office/powerpoint/2010/main" val="1636824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5DC5-DAFC-4709-B0D9-86551D0D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Pooled use is highest for regular commute trips and “personal business” (errands, shopping)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8EC647A-02AC-4B84-93CA-8CFFE096FA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27985"/>
              </p:ext>
            </p:extLst>
          </p:nvPr>
        </p:nvGraphicFramePr>
        <p:xfrm>
          <a:off x="1726096" y="1555164"/>
          <a:ext cx="8517834" cy="4595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1498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23F62F-F938-4FFD-83BF-411F80191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18" y="1571763"/>
            <a:ext cx="9547164" cy="4627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86D5E2-9705-4BAF-8EF6-D15F417F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4638"/>
            <a:ext cx="10944578" cy="960728"/>
          </a:xfrm>
        </p:spPr>
        <p:txBody>
          <a:bodyPr>
            <a:normAutofit fontScale="90000"/>
          </a:bodyPr>
          <a:lstStyle/>
          <a:p>
            <a:r>
              <a:rPr lang="en-US" dirty="0"/>
              <a:t>In San Francisco, two-thirds of TNC trips substituted for Taxi/Car trips. Outside San Francisco, 29% would be personal vehicle.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50B07-612E-46AB-B59E-2441C47BBA7B}"/>
              </a:ext>
            </a:extLst>
          </p:cNvPr>
          <p:cNvSpPr/>
          <p:nvPr/>
        </p:nvSpPr>
        <p:spPr>
          <a:xfrm>
            <a:off x="1202452" y="1571763"/>
            <a:ext cx="9787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For TNC trips:  If Uber/Lyft, did not exist, how would you have made this trip?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00EC4-D000-4311-B3E0-939F08BB6369}"/>
              </a:ext>
            </a:extLst>
          </p:cNvPr>
          <p:cNvSpPr/>
          <p:nvPr/>
        </p:nvSpPr>
        <p:spPr>
          <a:xfrm>
            <a:off x="1219200" y="6381536"/>
            <a:ext cx="1003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srgbClr val="48484A"/>
                </a:solidFill>
              </a:rPr>
              <a:t>* 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710149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2BC5-E75F-4A5F-BBA4-B6067329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Non-car owners most likely to use transit or walk/bike if TNC were not available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DFAC25F-B2C0-4A3D-AED2-64A72D95F5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1147"/>
              </p:ext>
            </p:extLst>
          </p:nvPr>
        </p:nvGraphicFramePr>
        <p:xfrm>
          <a:off x="730586" y="2191378"/>
          <a:ext cx="10911448" cy="3242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7352136-7AB9-4DFE-84B4-D3552578B181}"/>
              </a:ext>
            </a:extLst>
          </p:cNvPr>
          <p:cNvSpPr/>
          <p:nvPr/>
        </p:nvSpPr>
        <p:spPr>
          <a:xfrm>
            <a:off x="1202452" y="1571763"/>
            <a:ext cx="9787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For TNC trips:  If Uber/Lyft, did not exist, how would you have made this trip?</a:t>
            </a:r>
          </a:p>
        </p:txBody>
      </p:sp>
    </p:spTree>
    <p:extLst>
      <p:ext uri="{BB962C8B-B14F-4D97-AF65-F5344CB8AC3E}">
        <p14:creationId xmlns:p14="http://schemas.microsoft.com/office/powerpoint/2010/main" val="671176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4B7C-44F1-41DE-B349-2C9E040D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Younger TNC users more likely to use transit as alternative mode, older users more likely to use taxi or auto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9356379-C28C-4126-AFD7-A3DEB0CE6A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264866"/>
              </p:ext>
            </p:extLst>
          </p:nvPr>
        </p:nvGraphicFramePr>
        <p:xfrm>
          <a:off x="687700" y="2210008"/>
          <a:ext cx="10301848" cy="356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8F0E5B8-02B0-4F87-ABDA-8816A50099C0}"/>
              </a:ext>
            </a:extLst>
          </p:cNvPr>
          <p:cNvSpPr/>
          <p:nvPr/>
        </p:nvSpPr>
        <p:spPr>
          <a:xfrm>
            <a:off x="1202452" y="1571763"/>
            <a:ext cx="9787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For TNC trips:  If Uber/Lyft, did not exist, how would you have made this trip?</a:t>
            </a:r>
          </a:p>
        </p:txBody>
      </p:sp>
    </p:spTree>
    <p:extLst>
      <p:ext uri="{BB962C8B-B14F-4D97-AF65-F5344CB8AC3E}">
        <p14:creationId xmlns:p14="http://schemas.microsoft.com/office/powerpoint/2010/main" val="226996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5C3D-874C-4A4B-9CDF-AF58F3878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4638"/>
            <a:ext cx="10792177" cy="960728"/>
          </a:xfrm>
        </p:spPr>
        <p:txBody>
          <a:bodyPr>
            <a:normAutofit/>
          </a:bodyPr>
          <a:lstStyle/>
          <a:p>
            <a:r>
              <a:rPr lang="en-US" dirty="0"/>
              <a:t>TNC use is growing rapidly, but there is limited data available to inform planning, modeling, and policy-making responses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F6E78-BF88-4BF0-AE30-D9979D604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1921" y="1436689"/>
            <a:ext cx="10792883" cy="4651290"/>
          </a:xfrm>
        </p:spPr>
        <p:txBody>
          <a:bodyPr/>
          <a:lstStyle/>
          <a:p>
            <a:pPr marL="119063" indent="0">
              <a:lnSpc>
                <a:spcPts val="4060"/>
              </a:lnSpc>
              <a:buNone/>
            </a:pPr>
            <a:r>
              <a:rPr lang="en-US" sz="2400" dirty="0"/>
              <a:t>These surveys both provide high quality data for analysis:</a:t>
            </a:r>
          </a:p>
          <a:p>
            <a:pPr lvl="1">
              <a:lnSpc>
                <a:spcPts val="4060"/>
              </a:lnSpc>
            </a:pPr>
            <a:r>
              <a:rPr lang="en-US" sz="2000" dirty="0"/>
              <a:t>Using </a:t>
            </a:r>
            <a:r>
              <a:rPr lang="en-US" sz="2000" b="1" dirty="0"/>
              <a:t>rigorous methods </a:t>
            </a:r>
            <a:r>
              <a:rPr lang="en-US" sz="2000" dirty="0"/>
              <a:t>(i.e., probability sampling)</a:t>
            </a:r>
          </a:p>
          <a:p>
            <a:pPr lvl="1">
              <a:lnSpc>
                <a:spcPts val="4060"/>
              </a:lnSpc>
            </a:pPr>
            <a:r>
              <a:rPr lang="en-US" sz="2000" dirty="0"/>
              <a:t>Using </a:t>
            </a:r>
            <a:r>
              <a:rPr lang="en-US" sz="2000" b="1" dirty="0"/>
              <a:t>innovative methods </a:t>
            </a:r>
            <a:r>
              <a:rPr lang="en-US" sz="2000" dirty="0"/>
              <a:t>(i.e., 7-day smartphone-based diary)</a:t>
            </a:r>
          </a:p>
          <a:p>
            <a:pPr lvl="1">
              <a:lnSpc>
                <a:spcPts val="4060"/>
              </a:lnSpc>
            </a:pPr>
            <a:r>
              <a:rPr lang="en-US" sz="2000" dirty="0"/>
              <a:t>Collecting a </a:t>
            </a:r>
            <a:r>
              <a:rPr lang="en-US" sz="2000" b="1" dirty="0"/>
              <a:t>sizable number of TNC trips </a:t>
            </a:r>
            <a:r>
              <a:rPr lang="en-US" sz="2000" dirty="0"/>
              <a:t>(geographic oversampling) </a:t>
            </a:r>
          </a:p>
          <a:p>
            <a:pPr lvl="1">
              <a:lnSpc>
                <a:spcPts val="4060"/>
              </a:lnSpc>
            </a:pPr>
            <a:r>
              <a:rPr lang="en-US" sz="2000" dirty="0"/>
              <a:t>Capturing </a:t>
            </a:r>
            <a:r>
              <a:rPr lang="en-US" sz="2000" b="1" dirty="0"/>
              <a:t>comprehensive travel behavior data</a:t>
            </a:r>
            <a:r>
              <a:rPr lang="en-US" sz="2000" dirty="0"/>
              <a:t> (person’s entire travel)</a:t>
            </a:r>
            <a:endParaRPr lang="en-US" sz="20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8AED-66A5-46A5-89B1-E4BE8112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questionnaire captures comprehensive household, demographic, and travel data over the course of the week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B55A2-7275-4325-B871-A9C903617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4008" y="1705965"/>
            <a:ext cx="8511852" cy="3773366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sz="2000" b="1" dirty="0"/>
              <a:t>Signup survey </a:t>
            </a:r>
            <a:r>
              <a:rPr lang="en-US" sz="2000" dirty="0"/>
              <a:t>upon activating the app (basic HH composition)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endParaRPr lang="en-US" sz="2000" dirty="0"/>
          </a:p>
          <a:p>
            <a:pPr marL="457200" indent="-457200">
              <a:spcBef>
                <a:spcPts val="0"/>
              </a:spcBef>
              <a:buFont typeface="Arial"/>
              <a:buAutoNum type="arabicPeriod"/>
            </a:pPr>
            <a:r>
              <a:rPr lang="en-US" sz="2000" b="1" dirty="0"/>
              <a:t>Trip surveys </a:t>
            </a:r>
            <a:r>
              <a:rPr lang="en-US" sz="2000" dirty="0"/>
              <a:t>after each trip 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e.g., “How did you travel to this destination?”</a:t>
            </a:r>
          </a:p>
          <a:p>
            <a:pPr marL="457200" indent="-457200">
              <a:spcBef>
                <a:spcPts val="0"/>
              </a:spcBef>
              <a:buFont typeface="Arial"/>
              <a:buAutoNum type="arabicPeriod"/>
            </a:pPr>
            <a:endParaRPr lang="en-US" sz="2000" dirty="0">
              <a:sym typeface="Wingdings" panose="05000000000000000000" pitchFamily="2" charset="2"/>
            </a:endParaRP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sz="2000" b="1" dirty="0"/>
              <a:t>Daily ‘end-of-day’ surveys</a:t>
            </a:r>
            <a:r>
              <a:rPr lang="en-US" sz="2000" dirty="0"/>
              <a:t>, covering a unique topic each day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Topics include: employment, school, typical travel, land use, </a:t>
            </a:r>
            <a:br>
              <a:rPr lang="en-US" sz="2000" dirty="0"/>
            </a:br>
            <a:r>
              <a:rPr lang="en-US" sz="2000" dirty="0"/>
              <a:t>personal vehicle, and more.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endParaRPr lang="en-US" sz="2000" dirty="0"/>
          </a:p>
          <a:p>
            <a:pPr marL="457200" indent="-457200">
              <a:spcBef>
                <a:spcPts val="0"/>
              </a:spcBef>
              <a:buAutoNum type="arabicPeriod"/>
            </a:pP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3775F6-2E4B-458E-99C7-56A74CF5BAE9}"/>
              </a:ext>
            </a:extLst>
          </p:cNvPr>
          <p:cNvSpPr/>
          <p:nvPr/>
        </p:nvSpPr>
        <p:spPr>
          <a:xfrm>
            <a:off x="860085" y="2109101"/>
            <a:ext cx="8613523" cy="3042934"/>
          </a:xfrm>
          <a:prstGeom prst="roundRect">
            <a:avLst>
              <a:gd name="adj" fmla="val 4994"/>
            </a:avLst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ADC8E-9BAD-4556-9D27-54E50088DBCD}"/>
              </a:ext>
            </a:extLst>
          </p:cNvPr>
          <p:cNvSpPr txBox="1"/>
          <p:nvPr/>
        </p:nvSpPr>
        <p:spPr>
          <a:xfrm>
            <a:off x="1064008" y="1623927"/>
            <a:ext cx="683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Participants see 3 types of surveys in rMove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9C370-0F26-4754-A257-FDD525D4D86B}"/>
              </a:ext>
            </a:extLst>
          </p:cNvPr>
          <p:cNvPicPr/>
          <p:nvPr/>
        </p:nvPicPr>
        <p:blipFill rotWithShape="1">
          <a:blip r:embed="rId3"/>
          <a:srcRect b="3219"/>
          <a:stretch/>
        </p:blipFill>
        <p:spPr>
          <a:xfrm rot="194932">
            <a:off x="8759738" y="1142185"/>
            <a:ext cx="2553050" cy="49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4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A6A92-98B4-4BAF-B350-5D75E1F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Statistics from Surveys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F63375-24A0-462E-9B6A-6F28892F3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43849"/>
              </p:ext>
            </p:extLst>
          </p:nvPr>
        </p:nvGraphicFramePr>
        <p:xfrm>
          <a:off x="885919" y="1485229"/>
          <a:ext cx="9890938" cy="411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023">
                  <a:extLst>
                    <a:ext uri="{9D8B030D-6E8A-4147-A177-3AD203B41FA5}">
                      <a16:colId xmlns:a16="http://schemas.microsoft.com/office/drawing/2014/main" val="1078594196"/>
                    </a:ext>
                  </a:extLst>
                </a:gridCol>
                <a:gridCol w="3937315">
                  <a:extLst>
                    <a:ext uri="{9D8B030D-6E8A-4147-A177-3AD203B41FA5}">
                      <a16:colId xmlns:a16="http://schemas.microsoft.com/office/drawing/2014/main" val="985659796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544119483"/>
                    </a:ext>
                  </a:extLst>
                </a:gridCol>
              </a:tblGrid>
              <a:tr h="4466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SURVEY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Sacramento Region (SACOG)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 Bay Area (MTC/SFCTA) 2018-19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322882"/>
                  </a:ext>
                </a:extLst>
              </a:tr>
              <a:tr h="6051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Region size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 counties, 2.3 M people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 counties, 7.3 M people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97601"/>
                  </a:ext>
                </a:extLst>
              </a:tr>
              <a:tr h="5378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Sample type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All household members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Adults w/ smartphones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079735"/>
                  </a:ext>
                </a:extLst>
              </a:tr>
              <a:tr h="48265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Sample size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6,800 adults in 4,000 HH</a:t>
                      </a:r>
                    </a:p>
                    <a:p>
                      <a:pPr algn="ctr"/>
                      <a:r>
                        <a:rPr lang="en-US" sz="1800" dirty="0"/>
                        <a:t>(75% used smartphone)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5,000 adults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(100% used smartphone)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837880"/>
                  </a:ext>
                </a:extLst>
              </a:tr>
              <a:tr h="6051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Travel days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252475"/>
                  </a:ext>
                </a:extLst>
              </a:tr>
              <a:tr h="6051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Trip records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150,000 </a:t>
                      </a:r>
                    </a:p>
                    <a:p>
                      <a:pPr algn="ctr"/>
                      <a:r>
                        <a:rPr lang="en-US" sz="1800" dirty="0"/>
                        <a:t>(96% from smartphone)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150,000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(100% from smartphone)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911420"/>
                  </a:ext>
                </a:extLst>
              </a:tr>
              <a:tr h="6051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TNC trip records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900 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(0.6% of trips, 0.4% when weighted)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5,000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(3.4% of trips, will be 1-2% weighted)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549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76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43A2A-1298-4DCD-90D2-E657ABF3A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8578628" cy="1002195"/>
          </a:xfrm>
        </p:spPr>
        <p:txBody>
          <a:bodyPr/>
          <a:lstStyle/>
          <a:p>
            <a:r>
              <a:rPr lang="en-US" dirty="0"/>
              <a:t>TNC Mode Share Descriptive Analysis</a:t>
            </a:r>
          </a:p>
        </p:txBody>
      </p:sp>
    </p:spTree>
    <p:extLst>
      <p:ext uri="{BB962C8B-B14F-4D97-AF65-F5344CB8AC3E}">
        <p14:creationId xmlns:p14="http://schemas.microsoft.com/office/powerpoint/2010/main" val="6226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D5E2-9705-4BAF-8EF6-D15F417F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4638"/>
            <a:ext cx="10944578" cy="960728"/>
          </a:xfrm>
        </p:spPr>
        <p:txBody>
          <a:bodyPr>
            <a:noAutofit/>
          </a:bodyPr>
          <a:lstStyle/>
          <a:p>
            <a:r>
              <a:rPr lang="en-US" dirty="0"/>
              <a:t>Sacramento and Bay Area TNC Mode </a:t>
            </a:r>
            <a:br>
              <a:rPr lang="en-US" dirty="0"/>
            </a:br>
            <a:r>
              <a:rPr lang="en-US" dirty="0"/>
              <a:t>Shares Along Various Dimensions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87750-B8CE-4495-9FA3-BCE358660BCC}"/>
              </a:ext>
            </a:extLst>
          </p:cNvPr>
          <p:cNvSpPr txBox="1"/>
          <p:nvPr/>
        </p:nvSpPr>
        <p:spPr>
          <a:xfrm>
            <a:off x="790222" y="1517125"/>
            <a:ext cx="105320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This analysis only includes trips by smartphone-owning adults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Bay Area data is a partial sample, including about two-thirds of the final sample. (Data collection was just completed in late May.)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Data is unweighted. (Final data sets have been/will be expanded and weighted to the full population.)</a:t>
            </a:r>
          </a:p>
        </p:txBody>
      </p:sp>
    </p:spTree>
    <p:extLst>
      <p:ext uri="{BB962C8B-B14F-4D97-AF65-F5344CB8AC3E}">
        <p14:creationId xmlns:p14="http://schemas.microsoft.com/office/powerpoint/2010/main" val="2701370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22C9-611B-48D1-A26E-7FF0AA4E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275495"/>
            <a:ext cx="10792177" cy="960728"/>
          </a:xfrm>
        </p:spPr>
        <p:txBody>
          <a:bodyPr>
            <a:normAutofit/>
          </a:bodyPr>
          <a:lstStyle/>
          <a:p>
            <a:r>
              <a:rPr lang="en-US" dirty="0"/>
              <a:t>TNC mode share is highest in evenings and nights for all days of the week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C50026-AC3A-014C-95A0-B124CD1FAEEF}"/>
              </a:ext>
            </a:extLst>
          </p:cNvPr>
          <p:cNvGrpSpPr/>
          <p:nvPr/>
        </p:nvGrpSpPr>
        <p:grpSpPr>
          <a:xfrm>
            <a:off x="790223" y="1782553"/>
            <a:ext cx="10792177" cy="4319587"/>
            <a:chOff x="790223" y="1782553"/>
            <a:chExt cx="10792177" cy="4319587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E4451A2D-4157-4D2D-B29F-0F0BF0D31A3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90223" y="1782553"/>
            <a:ext cx="4957312" cy="43195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BF34CC04-25BF-4272-B72C-94D9FC2CB77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292916" y="1782553"/>
            <a:ext cx="5289484" cy="43195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3F02F0-AB4F-534E-94E7-80FB5344B85C}"/>
              </a:ext>
            </a:extLst>
          </p:cNvPr>
          <p:cNvGrpSpPr/>
          <p:nvPr/>
        </p:nvGrpSpPr>
        <p:grpSpPr>
          <a:xfrm>
            <a:off x="1825153" y="1282309"/>
            <a:ext cx="8556232" cy="380967"/>
            <a:chOff x="1825153" y="1282309"/>
            <a:chExt cx="8556232" cy="3809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CB027E-A5EB-437A-8B78-2B1F0A00D27F}"/>
                </a:ext>
              </a:extLst>
            </p:cNvPr>
            <p:cNvSpPr txBox="1"/>
            <p:nvPr/>
          </p:nvSpPr>
          <p:spPr>
            <a:xfrm>
              <a:off x="1825153" y="1324722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SACRAMENTO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1CD26E-C01C-4CE0-A739-0A18C56179E0}"/>
                </a:ext>
              </a:extLst>
            </p:cNvPr>
            <p:cNvSpPr txBox="1"/>
            <p:nvPr/>
          </p:nvSpPr>
          <p:spPr>
            <a:xfrm>
              <a:off x="7493932" y="1282309"/>
              <a:ext cx="2887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BAY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18477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Custom 8">
      <a:dk1>
        <a:srgbClr val="48484A"/>
      </a:dk1>
      <a:lt1>
        <a:sysClr val="window" lastClr="FFFFFF"/>
      </a:lt1>
      <a:dk2>
        <a:srgbClr val="262626"/>
      </a:dk2>
      <a:lt2>
        <a:srgbClr val="F68B1F"/>
      </a:lt2>
      <a:accent1>
        <a:srgbClr val="006FA1"/>
      </a:accent1>
      <a:accent2>
        <a:srgbClr val="88CADE"/>
      </a:accent2>
      <a:accent3>
        <a:srgbClr val="65B360"/>
      </a:accent3>
      <a:accent4>
        <a:srgbClr val="FFC20E"/>
      </a:accent4>
      <a:accent5>
        <a:srgbClr val="514D85"/>
      </a:accent5>
      <a:accent6>
        <a:srgbClr val="9C122B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on - Wide Format.potx" id="{7CE3FE93-053C-446A-AC59-7A42AAF5FF43}" vid="{63557AF2-2D9F-4E61-AB0E-05BD6FB84A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a38972bdc2a28b491e8b5d76cc384854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596bb8cd0db947c7da86bc56901a4608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ery"/>
          <xsd:enumeration value="Guidance Document"/>
          <xsd:enumeration value="Contracting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B548D2-16E5-4D59-9228-B99A31CAF826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4c265f44-5553-4b88-8776-487c6beffe03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5F42501-FD43-4347-8465-A1634AD528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- Wide Format</Template>
  <TotalTime>2653</TotalTime>
  <Words>1858</Words>
  <Application>Microsoft Office PowerPoint</Application>
  <PresentationFormat>Widescreen</PresentationFormat>
  <Paragraphs>283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Lucida Grande</vt:lpstr>
      <vt:lpstr>PowerPoint Presentation</vt:lpstr>
      <vt:lpstr>PowerPoint Presentation</vt:lpstr>
      <vt:lpstr>Acknowledgements and presentation outline</vt:lpstr>
      <vt:lpstr>PowerPoint Presentation</vt:lpstr>
      <vt:lpstr>TNC use is growing rapidly, but there is limited data available to inform planning, modeling, and policy-making responses</vt:lpstr>
      <vt:lpstr>The questionnaire captures comprehensive household, demographic, and travel data over the course of the week</vt:lpstr>
      <vt:lpstr>Summary Statistics from Surveys</vt:lpstr>
      <vt:lpstr>PowerPoint Presentation</vt:lpstr>
      <vt:lpstr>Sacramento and Bay Area TNC Mode  Shares Along Various Dimensions</vt:lpstr>
      <vt:lpstr>TNC mode share is highest in evenings and nights for all days of the week</vt:lpstr>
      <vt:lpstr>TNC mode share is highest among the younger age groups</vt:lpstr>
      <vt:lpstr>TNC mode share varies dramatically by car ownership level</vt:lpstr>
      <vt:lpstr>TNC mode share varies less by income than by age or car ownership, and in opposite directions in the two regions</vt:lpstr>
      <vt:lpstr>TNC mode share is highest for work-related, social/recreation and meal trips, and lowest for escorting and shopping trips</vt:lpstr>
      <vt:lpstr>PowerPoint Presentation</vt:lpstr>
      <vt:lpstr>Modeling method</vt:lpstr>
      <vt:lpstr>Model estimation sample sizes</vt:lpstr>
      <vt:lpstr>Direction and significance of TNC utility variables</vt:lpstr>
      <vt:lpstr>Additional comments on model results</vt:lpstr>
      <vt:lpstr>PowerPoint Presentation</vt:lpstr>
      <vt:lpstr>Conclusions</vt:lpstr>
      <vt:lpstr>PowerPoint Presentation</vt:lpstr>
      <vt:lpstr>PowerPoint Presentation</vt:lpstr>
      <vt:lpstr>The surveys are optimized to capture TNC trip information</vt:lpstr>
      <vt:lpstr>Sampling: What have we achieved in the Bay Area so far? We’ve validated that ABS oversampling for TNC users works</vt:lpstr>
      <vt:lpstr>ABS oversampling for TNC users is very effective  Scalability/impact depends on the region’s level of TNC use</vt:lpstr>
      <vt:lpstr>San Francisco’s level of TNC use far outpaces the other counties in the Bay Area, with one-third of adults using TNCs weekly or more</vt:lpstr>
      <vt:lpstr>About 40% of TNC trips are pooled trips.  But about 1 in 5 pooled trips are not actually pooled. </vt:lpstr>
      <vt:lpstr>Among main TNC market (under age 45) pooled use is highest among younger groups</vt:lpstr>
      <vt:lpstr>Pooled use is highest for incomes below $50,000, and lowest for the highest income group</vt:lpstr>
      <vt:lpstr>Pooled use is highest for regular commute trips and “personal business” (errands, shopping)</vt:lpstr>
      <vt:lpstr>In San Francisco, two-thirds of TNC trips substituted for Taxi/Car trips. Outside San Francisco, 29% would be personal vehicle. </vt:lpstr>
      <vt:lpstr>Non-car owners most likely to use transit or walk/bike if TNC were not available</vt:lpstr>
      <vt:lpstr>Younger TNC users more likely to use transit as alternative mode, older users more likely to use taxi or auto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Christopher Coy</dc:creator>
  <cp:keywords/>
  <dc:description/>
  <cp:lastModifiedBy>Mark Bradley</cp:lastModifiedBy>
  <cp:revision>71</cp:revision>
  <dcterms:created xsi:type="dcterms:W3CDTF">2019-05-14T12:09:52Z</dcterms:created>
  <dcterms:modified xsi:type="dcterms:W3CDTF">2019-05-31T23:57:42Z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